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55" r:id="rId2"/>
    <p:sldId id="2620" r:id="rId3"/>
    <p:sldId id="2614" r:id="rId4"/>
    <p:sldId id="2622" r:id="rId5"/>
    <p:sldId id="256" r:id="rId6"/>
    <p:sldId id="2616" r:id="rId7"/>
    <p:sldId id="257" r:id="rId8"/>
    <p:sldId id="259" r:id="rId9"/>
    <p:sldId id="260" r:id="rId10"/>
    <p:sldId id="261" r:id="rId11"/>
    <p:sldId id="2621" r:id="rId12"/>
    <p:sldId id="2617" r:id="rId13"/>
    <p:sldId id="2618" r:id="rId14"/>
    <p:sldId id="2619" r:id="rId15"/>
    <p:sldId id="683" r:id="rId16"/>
    <p:sldId id="261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2" autoAdjust="0"/>
    <p:restoredTop sz="94660"/>
  </p:normalViewPr>
  <p:slideViewPr>
    <p:cSldViewPr snapToGrid="0">
      <p:cViewPr varScale="1">
        <p:scale>
          <a:sx n="63" d="100"/>
          <a:sy n="63" d="100"/>
        </p:scale>
        <p:origin x="8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54DBC-72EE-46D7-85D6-30BE1753F9D3}" type="doc">
      <dgm:prSet loTypeId="urn:microsoft.com/office/officeart/2005/8/layout/process2" loCatId="process" qsTypeId="urn:microsoft.com/office/officeart/2005/8/quickstyle/simple1" qsCatId="simple" csTypeId="urn:microsoft.com/office/officeart/2005/8/colors/accent4_2" csCatId="accent4" phldr="1"/>
      <dgm:spPr/>
    </dgm:pt>
    <dgm:pt modelId="{28755C30-CABC-488F-A144-98BC9F8AE6B0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Revitalisasi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Rantai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Pasok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Produk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Udang</a:t>
          </a:r>
          <a:endParaRPr lang="en-ID" sz="1800" dirty="0">
            <a:solidFill>
              <a:schemeClr val="tx1"/>
            </a:solidFill>
          </a:endParaRPr>
        </a:p>
      </dgm:t>
    </dgm:pt>
    <dgm:pt modelId="{08F74BDE-F1B4-45CD-A483-F61FE46E4DD9}" type="parTrans" cxnId="{A7FD11C8-F312-48A5-BCB2-72B321E39E27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4AA03FDB-F79E-4976-B9CF-436BBACD8DDE}" type="sibTrans" cxnId="{A7FD11C8-F312-48A5-BCB2-72B321E39E27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D6315A9B-E64F-4740-8459-DE47F21A720A}">
      <dgm:prSet phldrT="[Text]" custT="1"/>
      <dgm:spPr/>
      <dgm:t>
        <a:bodyPr/>
        <a:lstStyle/>
        <a:p>
          <a:r>
            <a:rPr lang="en-US" sz="1800" dirty="0" err="1">
              <a:solidFill>
                <a:schemeClr val="tx1"/>
              </a:solidFill>
            </a:rPr>
            <a:t>Penataan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Kasawasan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Tambak</a:t>
          </a:r>
          <a:endParaRPr lang="en-ID" sz="1800" dirty="0">
            <a:solidFill>
              <a:schemeClr val="tx1"/>
            </a:solidFill>
          </a:endParaRPr>
        </a:p>
      </dgm:t>
    </dgm:pt>
    <dgm:pt modelId="{5937A92F-2303-4B7B-8828-1A5AAE5CA38D}" type="parTrans" cxnId="{7172A7C3-E4BE-488C-A395-EA5D886A6473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51DC7681-48A9-4932-BAA3-74D6D0EC3021}" type="sibTrans" cxnId="{7172A7C3-E4BE-488C-A395-EA5D886A6473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099F320B-9F7D-4520-942E-91DFBE9D7519}" type="pres">
      <dgm:prSet presAssocID="{95054DBC-72EE-46D7-85D6-30BE1753F9D3}" presName="linearFlow" presStyleCnt="0">
        <dgm:presLayoutVars>
          <dgm:resizeHandles val="exact"/>
        </dgm:presLayoutVars>
      </dgm:prSet>
      <dgm:spPr/>
    </dgm:pt>
    <dgm:pt modelId="{846B954A-2E86-4F5E-A3D2-7F99D2FA4413}" type="pres">
      <dgm:prSet presAssocID="{D6315A9B-E64F-4740-8459-DE47F21A720A}" presName="node" presStyleLbl="node1" presStyleIdx="0" presStyleCnt="2" custLinFactNeighborY="40648">
        <dgm:presLayoutVars>
          <dgm:bulletEnabled val="1"/>
        </dgm:presLayoutVars>
      </dgm:prSet>
      <dgm:spPr/>
    </dgm:pt>
    <dgm:pt modelId="{FBC19780-BAEE-4D50-A73E-A2C89296293F}" type="pres">
      <dgm:prSet presAssocID="{51DC7681-48A9-4932-BAA3-74D6D0EC3021}" presName="sibTrans" presStyleLbl="sibTrans2D1" presStyleIdx="0" presStyleCnt="1"/>
      <dgm:spPr/>
    </dgm:pt>
    <dgm:pt modelId="{D4834B95-8998-4889-99FD-9D1E6BD6919C}" type="pres">
      <dgm:prSet presAssocID="{51DC7681-48A9-4932-BAA3-74D6D0EC3021}" presName="connectorText" presStyleLbl="sibTrans2D1" presStyleIdx="0" presStyleCnt="1"/>
      <dgm:spPr/>
    </dgm:pt>
    <dgm:pt modelId="{A36EAD9C-FFB8-4AAA-8E76-4795A8CFA0C1}" type="pres">
      <dgm:prSet presAssocID="{28755C30-CABC-488F-A144-98BC9F8AE6B0}" presName="node" presStyleLbl="node1" presStyleIdx="1" presStyleCnt="2">
        <dgm:presLayoutVars>
          <dgm:bulletEnabled val="1"/>
        </dgm:presLayoutVars>
      </dgm:prSet>
      <dgm:spPr/>
    </dgm:pt>
  </dgm:ptLst>
  <dgm:cxnLst>
    <dgm:cxn modelId="{8DE3800B-C774-4353-9069-3E8E1B33CC93}" type="presOf" srcId="{D6315A9B-E64F-4740-8459-DE47F21A720A}" destId="{846B954A-2E86-4F5E-A3D2-7F99D2FA4413}" srcOrd="0" destOrd="0" presId="urn:microsoft.com/office/officeart/2005/8/layout/process2"/>
    <dgm:cxn modelId="{ED9E3E4D-512B-41D1-9665-F926A8D38107}" type="presOf" srcId="{95054DBC-72EE-46D7-85D6-30BE1753F9D3}" destId="{099F320B-9F7D-4520-942E-91DFBE9D7519}" srcOrd="0" destOrd="0" presId="urn:microsoft.com/office/officeart/2005/8/layout/process2"/>
    <dgm:cxn modelId="{97EFA9A7-FB46-43EE-8999-29AA379B10B9}" type="presOf" srcId="{51DC7681-48A9-4932-BAA3-74D6D0EC3021}" destId="{D4834B95-8998-4889-99FD-9D1E6BD6919C}" srcOrd="1" destOrd="0" presId="urn:microsoft.com/office/officeart/2005/8/layout/process2"/>
    <dgm:cxn modelId="{367152A9-9786-4BB1-94F9-00AB79ADADAC}" type="presOf" srcId="{51DC7681-48A9-4932-BAA3-74D6D0EC3021}" destId="{FBC19780-BAEE-4D50-A73E-A2C89296293F}" srcOrd="0" destOrd="0" presId="urn:microsoft.com/office/officeart/2005/8/layout/process2"/>
    <dgm:cxn modelId="{059DDDC2-AECF-4379-944D-1092EC6A3488}" type="presOf" srcId="{28755C30-CABC-488F-A144-98BC9F8AE6B0}" destId="{A36EAD9C-FFB8-4AAA-8E76-4795A8CFA0C1}" srcOrd="0" destOrd="0" presId="urn:microsoft.com/office/officeart/2005/8/layout/process2"/>
    <dgm:cxn modelId="{7172A7C3-E4BE-488C-A395-EA5D886A6473}" srcId="{95054DBC-72EE-46D7-85D6-30BE1753F9D3}" destId="{D6315A9B-E64F-4740-8459-DE47F21A720A}" srcOrd="0" destOrd="0" parTransId="{5937A92F-2303-4B7B-8828-1A5AAE5CA38D}" sibTransId="{51DC7681-48A9-4932-BAA3-74D6D0EC3021}"/>
    <dgm:cxn modelId="{A7FD11C8-F312-48A5-BCB2-72B321E39E27}" srcId="{95054DBC-72EE-46D7-85D6-30BE1753F9D3}" destId="{28755C30-CABC-488F-A144-98BC9F8AE6B0}" srcOrd="1" destOrd="0" parTransId="{08F74BDE-F1B4-45CD-A483-F61FE46E4DD9}" sibTransId="{4AA03FDB-F79E-4976-B9CF-436BBACD8DDE}"/>
    <dgm:cxn modelId="{5BD53E79-1F7E-4FA4-B693-C33AFA258E3B}" type="presParOf" srcId="{099F320B-9F7D-4520-942E-91DFBE9D7519}" destId="{846B954A-2E86-4F5E-A3D2-7F99D2FA4413}" srcOrd="0" destOrd="0" presId="urn:microsoft.com/office/officeart/2005/8/layout/process2"/>
    <dgm:cxn modelId="{7F823AD1-41B2-43D3-944E-C708370F75CA}" type="presParOf" srcId="{099F320B-9F7D-4520-942E-91DFBE9D7519}" destId="{FBC19780-BAEE-4D50-A73E-A2C89296293F}" srcOrd="1" destOrd="0" presId="urn:microsoft.com/office/officeart/2005/8/layout/process2"/>
    <dgm:cxn modelId="{F6BB53C8-7923-4F02-845C-DD89524286B8}" type="presParOf" srcId="{FBC19780-BAEE-4D50-A73E-A2C89296293F}" destId="{D4834B95-8998-4889-99FD-9D1E6BD6919C}" srcOrd="0" destOrd="0" presId="urn:microsoft.com/office/officeart/2005/8/layout/process2"/>
    <dgm:cxn modelId="{582BF521-A4C0-4968-B53F-12417A58D075}" type="presParOf" srcId="{099F320B-9F7D-4520-942E-91DFBE9D7519}" destId="{A36EAD9C-FFB8-4AAA-8E76-4795A8CFA0C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B954A-2E86-4F5E-A3D2-7F99D2FA4413}">
      <dsp:nvSpPr>
        <dsp:cNvPr id="0" name=""/>
        <dsp:cNvSpPr/>
      </dsp:nvSpPr>
      <dsp:spPr>
        <a:xfrm>
          <a:off x="50308" y="279855"/>
          <a:ext cx="2474826" cy="137490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Penataan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Kasawasan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Tambak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90578" y="320125"/>
        <a:ext cx="2394286" cy="1294363"/>
      </dsp:txXfrm>
    </dsp:sp>
    <dsp:sp modelId="{FBC19780-BAEE-4D50-A73E-A2C89296293F}">
      <dsp:nvSpPr>
        <dsp:cNvPr id="0" name=""/>
        <dsp:cNvSpPr/>
      </dsp:nvSpPr>
      <dsp:spPr>
        <a:xfrm rot="5400000">
          <a:off x="1134715" y="1549413"/>
          <a:ext cx="306012" cy="618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>
            <a:solidFill>
              <a:schemeClr val="tx1"/>
            </a:solidFill>
          </a:endParaRPr>
        </a:p>
      </dsp:txBody>
      <dsp:txXfrm rot="-5400000">
        <a:off x="1102109" y="1705760"/>
        <a:ext cx="371224" cy="214208"/>
      </dsp:txXfrm>
    </dsp:sp>
    <dsp:sp modelId="{A36EAD9C-FFB8-4AAA-8E76-4795A8CFA0C1}">
      <dsp:nvSpPr>
        <dsp:cNvPr id="0" name=""/>
        <dsp:cNvSpPr/>
      </dsp:nvSpPr>
      <dsp:spPr>
        <a:xfrm>
          <a:off x="50308" y="2062774"/>
          <a:ext cx="2474826" cy="137490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Revitalisasi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Rantai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Pasok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Produk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Udang</a:t>
          </a:r>
          <a:endParaRPr lang="en-ID" sz="1800" kern="1200" dirty="0">
            <a:solidFill>
              <a:schemeClr val="tx1"/>
            </a:solidFill>
          </a:endParaRPr>
        </a:p>
      </dsp:txBody>
      <dsp:txXfrm>
        <a:off x="90578" y="2103044"/>
        <a:ext cx="2394286" cy="1294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FBDB-9637-4C65-8E0E-AD7A91027355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7DDD7-4F4B-4EA7-81A5-FF33BAC3BCD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394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E3965-FEB5-428A-9F01-114122FBF123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9974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75A85-40A2-4153-A062-B5768B295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DC1AC-CD1B-4DBA-9606-326D96038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C47C7-D9E4-4789-8A5B-95E795CF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7DA1B-78D9-471D-80C5-08E3CFCC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E7D7B-26BE-48BD-AFBE-249A17CF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649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C847-42B8-4853-BAE4-139FBBFF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65D1-6B06-484C-B682-7CFAE74B4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24897-D6A3-4EAA-9288-9EEED52EF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59896-DAF2-4729-BBCF-87CC89D5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BD16B-AAA9-445E-A4C0-1451975E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134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263C-4241-4EED-ACC7-0EA01E9BC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33F8B-1D5C-4C11-8755-6C46037D3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987C7-BF20-493C-8862-DE1A5C95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3B9E-7F74-4398-995E-1F940258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BC06E-799E-41A4-BF7B-AAAB4B66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936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E9A9-B023-450A-846B-113DC6DF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FFB2F-CAE5-414E-AFFC-A2C9C488C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DA063-18D2-48D8-9D3B-97C2E2F62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B0D48-8047-4199-BD26-533FA0E5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5071E-88EA-45B5-90D2-AD102EED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7604A-D2F0-4121-9B08-257EDFF7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606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9EF7-99E5-489B-AB2D-338926961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683AB-4E35-47F3-BE25-5D61AACCD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9C3F15-AFF7-415D-AEF0-55EAAA816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99965-4557-43AC-BA71-11E01EC2D3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2E04-5EEA-4295-9C23-082EA2D9F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898038-555B-42DD-80A1-E081C888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A74A3F-2FB4-47F1-82E7-1FAC1F64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FDAFA0-B690-4989-AC4A-F99A83A3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366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E40E-0500-468D-B083-F72AE1F12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2CA6A7-F958-4B7B-B450-A65C0420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E0C2B-19F1-46EE-AA82-0068065DC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0D5815-79CD-45D7-9ED0-250EBBA2A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085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3836B-7F34-40FD-85DC-7C10C3CD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A4B849-02CB-4D95-9416-B785C6722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BE4AA-7E5C-428B-876F-9CF50F8E9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392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DDF5-2745-4CC1-AFA3-2962641AA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A8078-6B13-4889-88AC-25D3EA4DD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0AD9E-33BB-4D64-B775-B9A4EFE2D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5411D-0BBE-4E57-A6F7-AC78B194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0A395-F509-422F-B573-6E89285CF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828C4-2337-4018-891C-6A2733B5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7872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4689-07B5-471C-88C2-1034D1652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33A5F9-6352-4D0D-837E-E9E1E1FB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C1BDA-B51C-43F1-84F8-5A50CA0B9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BECB4-058A-4515-B443-056D3FC54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91F95-D69F-4B0E-9D69-DFEC1436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E41C50-6856-467D-B431-EF93FA98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8951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64BF4-2BE9-46BE-82BD-710821E74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164FB-2A1D-47A3-BDF9-3251986B5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4783E-870A-43A0-86CD-F06240B8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3603C-856B-4A8F-8DA3-77C2B998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DA4BE-3968-498A-A725-DC8C2E8E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89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5D4A6-1003-4C73-BC40-E36B1C085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0CB971-AF4B-4C0B-80CD-AFD0DCB95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D20BE-B741-4280-B56A-DCC9C447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0EE75-ACB4-4E00-9744-1C18AECFF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41BBC-AA3F-4811-9F37-534CEE6D9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9597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 userDrawn="1"/>
        </p:nvSpPr>
        <p:spPr>
          <a:xfrm>
            <a:off x="11546331" y="260250"/>
            <a:ext cx="430920" cy="4309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1563661" y="321821"/>
            <a:ext cx="396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FFD5520-3B3B-4A6C-9BAB-9937FD8E0F76}" type="slidenum">
              <a:rPr lang="en-US" sz="1400" smtClean="0">
                <a:solidFill>
                  <a:schemeClr val="bg1"/>
                </a:solidFill>
              </a:r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83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04D5D7-252D-4FF6-8DEE-AFB6809A5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2361A-04CA-42D3-8D21-4F55961D0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023E5-77F4-4A63-9DA3-431D275D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EC5FE-4F60-4E37-BC3C-CCAF5A3C1878}" type="datetimeFigureOut">
              <a:rPr lang="en-ID" smtClean="0"/>
              <a:t>13/02/2025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B3BE6-0EFC-405D-BEA0-8DA763FF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FD117-AE43-4FE6-BED3-40DD73BCC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0C5F6-6925-4762-99F8-37CA00347DA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461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2A4C4-5F86-9D28-B52F-DEA561727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4" y="1310640"/>
            <a:ext cx="12165059" cy="5739912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40B5AC78-B8A8-4EE2-9BA2-B795E6349B0F}"/>
              </a:ext>
            </a:extLst>
          </p:cNvPr>
          <p:cNvSpPr/>
          <p:nvPr/>
        </p:nvSpPr>
        <p:spPr>
          <a:xfrm>
            <a:off x="-7035" y="3839839"/>
            <a:ext cx="12206069" cy="3210714"/>
          </a:xfrm>
          <a:custGeom>
            <a:avLst/>
            <a:gdLst>
              <a:gd name="connsiteX0" fmla="*/ 12206069 w 12206069"/>
              <a:gd name="connsiteY0" fmla="*/ 592040 h 1755913"/>
              <a:gd name="connsiteX1" fmla="*/ 12206069 w 12206069"/>
              <a:gd name="connsiteY1" fmla="*/ 611020 h 1755913"/>
              <a:gd name="connsiteX2" fmla="*/ 11904518 w 12206069"/>
              <a:gd name="connsiteY2" fmla="*/ 617615 h 1755913"/>
              <a:gd name="connsiteX3" fmla="*/ 6616459 w 12206069"/>
              <a:gd name="connsiteY3" fmla="*/ 984438 h 1755913"/>
              <a:gd name="connsiteX4" fmla="*/ 6180091 w 12206069"/>
              <a:gd name="connsiteY4" fmla="*/ 989968 h 1755913"/>
              <a:gd name="connsiteX5" fmla="*/ 2590097 w 12206069"/>
              <a:gd name="connsiteY5" fmla="*/ 666342 h 1755913"/>
              <a:gd name="connsiteX6" fmla="*/ 6157336 w 12206069"/>
              <a:gd name="connsiteY6" fmla="*/ 970879 h 1755913"/>
              <a:gd name="connsiteX7" fmla="*/ 6616459 w 12206069"/>
              <a:gd name="connsiteY7" fmla="*/ 965527 h 1755913"/>
              <a:gd name="connsiteX8" fmla="*/ 11912039 w 12206069"/>
              <a:gd name="connsiteY8" fmla="*/ 598526 h 1755913"/>
              <a:gd name="connsiteX9" fmla="*/ 12206069 w 12206069"/>
              <a:gd name="connsiteY9" fmla="*/ 562107 h 1755913"/>
              <a:gd name="connsiteX10" fmla="*/ 12206069 w 12206069"/>
              <a:gd name="connsiteY10" fmla="*/ 581048 h 1755913"/>
              <a:gd name="connsiteX11" fmla="*/ 11904518 w 12206069"/>
              <a:gd name="connsiteY11" fmla="*/ 587643 h 1755913"/>
              <a:gd name="connsiteX12" fmla="*/ 6616459 w 12206069"/>
              <a:gd name="connsiteY12" fmla="*/ 954644 h 1755913"/>
              <a:gd name="connsiteX13" fmla="*/ 6157336 w 12206069"/>
              <a:gd name="connsiteY13" fmla="*/ 959996 h 1755913"/>
              <a:gd name="connsiteX14" fmla="*/ 6145289 w 12206069"/>
              <a:gd name="connsiteY14" fmla="*/ 959996 h 1755913"/>
              <a:gd name="connsiteX15" fmla="*/ 2578050 w 12206069"/>
              <a:gd name="connsiteY15" fmla="*/ 652783 h 1755913"/>
              <a:gd name="connsiteX16" fmla="*/ 6121195 w 12206069"/>
              <a:gd name="connsiteY16" fmla="*/ 940907 h 1755913"/>
              <a:gd name="connsiteX17" fmla="*/ 6628506 w 12206069"/>
              <a:gd name="connsiteY17" fmla="*/ 935555 h 1755913"/>
              <a:gd name="connsiteX18" fmla="*/ 11912063 w 12206069"/>
              <a:gd name="connsiteY18" fmla="*/ 568613 h 1755913"/>
              <a:gd name="connsiteX19" fmla="*/ 0 w 12206069"/>
              <a:gd name="connsiteY19" fmla="*/ 0 h 1755913"/>
              <a:gd name="connsiteX20" fmla="*/ 6180091 w 12206069"/>
              <a:gd name="connsiteY20" fmla="*/ 1000851 h 1755913"/>
              <a:gd name="connsiteX21" fmla="*/ 6616459 w 12206069"/>
              <a:gd name="connsiteY21" fmla="*/ 995321 h 1755913"/>
              <a:gd name="connsiteX22" fmla="*/ 11912039 w 12206069"/>
              <a:gd name="connsiteY22" fmla="*/ 628498 h 1755913"/>
              <a:gd name="connsiteX23" fmla="*/ 12206069 w 12206069"/>
              <a:gd name="connsiteY23" fmla="*/ 622012 h 1755913"/>
              <a:gd name="connsiteX24" fmla="*/ 12206069 w 12206069"/>
              <a:gd name="connsiteY24" fmla="*/ 1755913 h 1755913"/>
              <a:gd name="connsiteX25" fmla="*/ 0 w 12206069"/>
              <a:gd name="connsiteY25" fmla="*/ 1755913 h 175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206069" h="1755913">
                <a:moveTo>
                  <a:pt x="12206069" y="592040"/>
                </a:moveTo>
                <a:lnTo>
                  <a:pt x="12206069" y="611020"/>
                </a:lnTo>
                <a:lnTo>
                  <a:pt x="11904518" y="617615"/>
                </a:lnTo>
                <a:cubicBezTo>
                  <a:pt x="9924311" y="690591"/>
                  <a:pt x="8418985" y="941666"/>
                  <a:pt x="6616459" y="984438"/>
                </a:cubicBezTo>
                <a:cubicBezTo>
                  <a:pt x="6474572" y="987292"/>
                  <a:pt x="6321978" y="989968"/>
                  <a:pt x="6180091" y="989968"/>
                </a:cubicBezTo>
                <a:cubicBezTo>
                  <a:pt x="4979411" y="989968"/>
                  <a:pt x="3743928" y="875789"/>
                  <a:pt x="2590097" y="666342"/>
                </a:cubicBezTo>
                <a:cubicBezTo>
                  <a:pt x="3731881" y="864907"/>
                  <a:pt x="4968702" y="970879"/>
                  <a:pt x="6157336" y="970879"/>
                </a:cubicBezTo>
                <a:cubicBezTo>
                  <a:pt x="6309931" y="970879"/>
                  <a:pt x="6462525" y="968203"/>
                  <a:pt x="6616459" y="965527"/>
                </a:cubicBezTo>
                <a:cubicBezTo>
                  <a:pt x="8440067" y="922598"/>
                  <a:pt x="9947004" y="671505"/>
                  <a:pt x="11912039" y="598526"/>
                </a:cubicBezTo>
                <a:close/>
                <a:moveTo>
                  <a:pt x="12206069" y="562107"/>
                </a:moveTo>
                <a:lnTo>
                  <a:pt x="12206069" y="581048"/>
                </a:lnTo>
                <a:lnTo>
                  <a:pt x="11904518" y="587643"/>
                </a:lnTo>
                <a:cubicBezTo>
                  <a:pt x="9924311" y="660622"/>
                  <a:pt x="8418985" y="911716"/>
                  <a:pt x="6616459" y="954644"/>
                </a:cubicBezTo>
                <a:cubicBezTo>
                  <a:pt x="6462525" y="957320"/>
                  <a:pt x="6309931" y="959996"/>
                  <a:pt x="6157336" y="959996"/>
                </a:cubicBezTo>
                <a:lnTo>
                  <a:pt x="6145289" y="959996"/>
                </a:lnTo>
                <a:cubicBezTo>
                  <a:pt x="4956655" y="959996"/>
                  <a:pt x="3731881" y="854024"/>
                  <a:pt x="2578050" y="652783"/>
                </a:cubicBezTo>
                <a:cubicBezTo>
                  <a:pt x="3719834" y="843141"/>
                  <a:pt x="4932561" y="940907"/>
                  <a:pt x="6121195" y="940907"/>
                </a:cubicBezTo>
                <a:cubicBezTo>
                  <a:pt x="6287175" y="940907"/>
                  <a:pt x="6451817" y="938231"/>
                  <a:pt x="6628506" y="935555"/>
                </a:cubicBezTo>
                <a:cubicBezTo>
                  <a:pt x="8441573" y="892783"/>
                  <a:pt x="9947193" y="641708"/>
                  <a:pt x="11912063" y="568613"/>
                </a:cubicBezTo>
                <a:close/>
                <a:moveTo>
                  <a:pt x="0" y="0"/>
                </a:moveTo>
                <a:cubicBezTo>
                  <a:pt x="1706653" y="631018"/>
                  <a:pt x="4014315" y="1000851"/>
                  <a:pt x="6180091" y="1000851"/>
                </a:cubicBezTo>
                <a:cubicBezTo>
                  <a:pt x="6321978" y="1000851"/>
                  <a:pt x="6474572" y="998175"/>
                  <a:pt x="6616459" y="995321"/>
                </a:cubicBezTo>
                <a:cubicBezTo>
                  <a:pt x="8440067" y="952548"/>
                  <a:pt x="9947004" y="701474"/>
                  <a:pt x="11912039" y="628498"/>
                </a:cubicBezTo>
                <a:lnTo>
                  <a:pt x="12206069" y="622012"/>
                </a:lnTo>
                <a:lnTo>
                  <a:pt x="12206069" y="1755913"/>
                </a:lnTo>
                <a:lnTo>
                  <a:pt x="0" y="175591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5A52C1-818B-4DFF-A7C8-D8545C0E9926}"/>
              </a:ext>
            </a:extLst>
          </p:cNvPr>
          <p:cNvSpPr/>
          <p:nvPr/>
        </p:nvSpPr>
        <p:spPr>
          <a:xfrm>
            <a:off x="8316725" y="5666768"/>
            <a:ext cx="109182" cy="110546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10309CC-3E0E-4FCE-AB9C-CC5DC14929CA}"/>
              </a:ext>
            </a:extLst>
          </p:cNvPr>
          <p:cNvSpPr txBox="1">
            <a:spLocks/>
          </p:cNvSpPr>
          <p:nvPr/>
        </p:nvSpPr>
        <p:spPr>
          <a:xfrm>
            <a:off x="8688334" y="5752531"/>
            <a:ext cx="3515720" cy="11054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800" b="1" dirty="0"/>
              <a:t>Disiapkan oleh :  </a:t>
            </a:r>
          </a:p>
          <a:p>
            <a:pPr marL="0" indent="0">
              <a:buNone/>
            </a:pPr>
            <a:r>
              <a:rPr lang="en-US" sz="1800" b="1" dirty="0"/>
              <a:t>Agus Supriadi H, </a:t>
            </a:r>
            <a:r>
              <a:rPr lang="en-US" sz="1800" b="1" dirty="0" err="1"/>
              <a:t>S.Pi</a:t>
            </a:r>
            <a:r>
              <a:rPr lang="en-US" sz="1800" b="1" dirty="0"/>
              <a:t>, </a:t>
            </a:r>
            <a:r>
              <a:rPr lang="en-US" sz="1800" b="1" dirty="0" err="1"/>
              <a:t>M.Si</a:t>
            </a: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TC Capacity Building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1F47FC-B4F5-D4C2-B6E5-8A1EFB02A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" y="0"/>
            <a:ext cx="3264535" cy="16294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EA5AC0-AFA8-454A-A6CC-3AA013D086AE}"/>
              </a:ext>
            </a:extLst>
          </p:cNvPr>
          <p:cNvSpPr/>
          <p:nvPr/>
        </p:nvSpPr>
        <p:spPr>
          <a:xfrm>
            <a:off x="639255" y="5762839"/>
            <a:ext cx="7292633" cy="935665"/>
          </a:xfrm>
          <a:prstGeom prst="rect">
            <a:avLst/>
          </a:prstGeom>
          <a:noFill/>
          <a:ln w="38100">
            <a:solidFill>
              <a:srgbClr val="F6B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PENYUSUNAN COMMUNITY DEVELOPMENT PLAN (CDP)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PROYEK IISAP</a:t>
            </a:r>
          </a:p>
        </p:txBody>
      </p:sp>
    </p:spTree>
    <p:extLst>
      <p:ext uri="{BB962C8B-B14F-4D97-AF65-F5344CB8AC3E}">
        <p14:creationId xmlns:p14="http://schemas.microsoft.com/office/powerpoint/2010/main" val="294747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AF3F-1E74-F669-D35C-1E9AEC9BC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04BF51-49EE-09BD-C5FD-E1F23292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AE1F3-EC0B-202C-491A-E522C03DF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69569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Rencana</a:t>
            </a:r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Pembelajaran</a:t>
            </a:r>
            <a:endParaRPr lang="en-US" altLang="en-US" sz="2400" b="1" dirty="0">
              <a:solidFill>
                <a:schemeClr val="bg1"/>
              </a:solidFill>
              <a:latin typeface="Book Antiqua" panose="02040602050305030304" pitchFamily="18" charset="0"/>
              <a:ea typeface="Cambria" panose="02040503050406030204" pitchFamily="18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428802-F162-EFE4-0E6F-E3CCB861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786" y="818060"/>
            <a:ext cx="8876574" cy="5358903"/>
          </a:xfrm>
        </p:spPr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pemeblajaran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perserta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pokdakan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Menidentifikasi</a:t>
            </a:r>
            <a:r>
              <a:rPr lang="en-US" dirty="0"/>
              <a:t> </a:t>
            </a: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dan </a:t>
            </a:r>
            <a:r>
              <a:rPr lang="en-US" dirty="0" err="1"/>
              <a:t>infrastruktur</a:t>
            </a:r>
            <a:r>
              <a:rPr lang="en-US" dirty="0"/>
              <a:t> </a:t>
            </a:r>
            <a:r>
              <a:rPr lang="en-US" dirty="0" err="1"/>
              <a:t>budidaya</a:t>
            </a:r>
            <a:r>
              <a:rPr lang="en-US" dirty="0"/>
              <a:t> </a:t>
            </a:r>
            <a:r>
              <a:rPr lang="en-US" dirty="0" err="1"/>
              <a:t>udang</a:t>
            </a:r>
            <a:r>
              <a:rPr lang="en-US" dirty="0"/>
              <a:t>;</a:t>
            </a:r>
          </a:p>
          <a:p>
            <a:pPr marL="514350" indent="-514350">
              <a:buAutoNum type="arabicPeriod"/>
            </a:pPr>
            <a:r>
              <a:rPr lang="en-US" dirty="0" err="1"/>
              <a:t>Mensimulasikan</a:t>
            </a:r>
            <a:r>
              <a:rPr lang="en-US" dirty="0"/>
              <a:t> tata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pokdakan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Waktu :</a:t>
            </a:r>
            <a:r>
              <a:rPr lang="en-US" dirty="0"/>
              <a:t>  2JPL (90 </a:t>
            </a:r>
            <a:r>
              <a:rPr lang="en-US" dirty="0" err="1"/>
              <a:t>Menit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1436688" indent="-1436688">
              <a:buNone/>
            </a:pPr>
            <a:r>
              <a:rPr lang="en-US" b="1" dirty="0" err="1"/>
              <a:t>Metode</a:t>
            </a:r>
            <a:r>
              <a:rPr lang="en-US" b="1" dirty="0"/>
              <a:t> :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, Curah </a:t>
            </a:r>
            <a:r>
              <a:rPr lang="en-US" dirty="0" err="1"/>
              <a:t>Pendapat</a:t>
            </a:r>
            <a:r>
              <a:rPr lang="en-US" dirty="0"/>
              <a:t>, </a:t>
            </a:r>
            <a:r>
              <a:rPr lang="en-US" dirty="0" err="1"/>
              <a:t>Penugasan</a:t>
            </a:r>
            <a:r>
              <a:rPr lang="en-US" dirty="0"/>
              <a:t> dan </a:t>
            </a:r>
            <a:r>
              <a:rPr lang="en-US" dirty="0" err="1"/>
              <a:t>Diskusi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462A4-230E-3DE7-4F02-435855246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69" y="3744846"/>
            <a:ext cx="1169805" cy="936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B41444-E1B9-C97C-FB40-5EEB3219D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38" y="818060"/>
            <a:ext cx="1424736" cy="1340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32668F-0930-4625-9394-18FB81BF6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0" t="21258" r="15782" b="14244"/>
          <a:stretch/>
        </p:blipFill>
        <p:spPr>
          <a:xfrm>
            <a:off x="872830" y="4880407"/>
            <a:ext cx="1424735" cy="14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7A2D4-3FCB-0448-D5FE-EFECF4E48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C12065-3F56-36D8-A296-C58428741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973193"/>
              </p:ext>
            </p:extLst>
          </p:nvPr>
        </p:nvGraphicFramePr>
        <p:xfrm>
          <a:off x="107126" y="3139581"/>
          <a:ext cx="2575444" cy="3438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C12B5E0-6FCB-F774-AD58-B2DB291BE380}"/>
              </a:ext>
            </a:extLst>
          </p:cNvPr>
          <p:cNvSpPr/>
          <p:nvPr/>
        </p:nvSpPr>
        <p:spPr>
          <a:xfrm>
            <a:off x="3187615" y="3321251"/>
            <a:ext cx="3584579" cy="1846994"/>
          </a:xfrm>
          <a:custGeom>
            <a:avLst/>
            <a:gdLst>
              <a:gd name="connsiteX0" fmla="*/ 0 w 2491111"/>
              <a:gd name="connsiteY0" fmla="*/ 90176 h 901759"/>
              <a:gd name="connsiteX1" fmla="*/ 90176 w 2491111"/>
              <a:gd name="connsiteY1" fmla="*/ 0 h 901759"/>
              <a:gd name="connsiteX2" fmla="*/ 2400935 w 2491111"/>
              <a:gd name="connsiteY2" fmla="*/ 0 h 901759"/>
              <a:gd name="connsiteX3" fmla="*/ 2491111 w 2491111"/>
              <a:gd name="connsiteY3" fmla="*/ 90176 h 901759"/>
              <a:gd name="connsiteX4" fmla="*/ 2491111 w 2491111"/>
              <a:gd name="connsiteY4" fmla="*/ 811583 h 901759"/>
              <a:gd name="connsiteX5" fmla="*/ 2400935 w 2491111"/>
              <a:gd name="connsiteY5" fmla="*/ 901759 h 901759"/>
              <a:gd name="connsiteX6" fmla="*/ 90176 w 2491111"/>
              <a:gd name="connsiteY6" fmla="*/ 901759 h 901759"/>
              <a:gd name="connsiteX7" fmla="*/ 0 w 2491111"/>
              <a:gd name="connsiteY7" fmla="*/ 811583 h 901759"/>
              <a:gd name="connsiteX8" fmla="*/ 0 w 2491111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1111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2400935" y="0"/>
                </a:lnTo>
                <a:cubicBezTo>
                  <a:pt x="2450738" y="0"/>
                  <a:pt x="2491111" y="40373"/>
                  <a:pt x="2491111" y="90176"/>
                </a:cubicBezTo>
                <a:lnTo>
                  <a:pt x="2491111" y="811583"/>
                </a:lnTo>
                <a:cubicBezTo>
                  <a:pt x="2491111" y="861386"/>
                  <a:pt x="2450738" y="901759"/>
                  <a:pt x="2400935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992" tIns="94992" rIns="94992" bIns="94992" numCol="1" spcCol="1270" anchor="ctr" anchorCtr="0">
            <a:noAutofit/>
          </a:bodyPr>
          <a:lstStyle/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400" kern="1200" dirty="0">
                <a:solidFill>
                  <a:schemeClr val="tx1"/>
                </a:solidFill>
              </a:rPr>
              <a:t>Pembangunan </a:t>
            </a:r>
            <a:r>
              <a:rPr lang="en-US" sz="1400" kern="1200" dirty="0" err="1">
                <a:solidFill>
                  <a:schemeClr val="tx1"/>
                </a:solidFill>
              </a:rPr>
              <a:t>Tambak</a:t>
            </a:r>
            <a:r>
              <a:rPr lang="en-US" sz="1400" kern="1200" dirty="0">
                <a:solidFill>
                  <a:schemeClr val="tx1"/>
                </a:solidFill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</a:rPr>
              <a:t>Klaster</a:t>
            </a:r>
            <a:endParaRPr lang="en-US" sz="1400" kern="1200" dirty="0">
              <a:solidFill>
                <a:schemeClr val="tx1"/>
              </a:solidFill>
            </a:endParaRP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1"/>
                </a:solidFill>
              </a:rPr>
              <a:t>Perbaikan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infrastruktur</a:t>
            </a:r>
            <a:r>
              <a:rPr lang="en-US" sz="1400" dirty="0">
                <a:solidFill>
                  <a:schemeClr val="tx1"/>
                </a:solidFill>
              </a:rPr>
              <a:t> Dasar (</a:t>
            </a:r>
            <a:r>
              <a:rPr lang="en-US" sz="1400" dirty="0" err="1">
                <a:solidFill>
                  <a:schemeClr val="tx1"/>
                </a:solidFill>
              </a:rPr>
              <a:t>Saluran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Tambak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400" kern="1200" dirty="0" err="1">
                <a:solidFill>
                  <a:schemeClr val="tx1"/>
                </a:solidFill>
              </a:rPr>
              <a:t>Stimulan</a:t>
            </a:r>
            <a:r>
              <a:rPr lang="en-US" sz="1400" kern="1200" dirty="0">
                <a:solidFill>
                  <a:schemeClr val="tx1"/>
                </a:solidFill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</a:rPr>
              <a:t>Saprotan</a:t>
            </a:r>
            <a:endParaRPr lang="en-US" sz="1400" kern="1200" dirty="0">
              <a:solidFill>
                <a:schemeClr val="tx1"/>
              </a:solidFill>
            </a:endParaRP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1"/>
                </a:solidFill>
              </a:rPr>
              <a:t>Pelatihan</a:t>
            </a:r>
            <a:r>
              <a:rPr lang="en-US" sz="1400" dirty="0">
                <a:solidFill>
                  <a:schemeClr val="tx1"/>
                </a:solidFill>
              </a:rPr>
              <a:t> &amp; </a:t>
            </a:r>
            <a:r>
              <a:rPr lang="en-US" sz="1400" dirty="0" err="1">
                <a:solidFill>
                  <a:schemeClr val="tx1"/>
                </a:solidFill>
              </a:rPr>
              <a:t>Pendampingan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Pokdakan</a:t>
            </a:r>
            <a:r>
              <a:rPr lang="en-US" sz="1400" dirty="0">
                <a:solidFill>
                  <a:schemeClr val="tx1"/>
                </a:solidFill>
              </a:rPr>
              <a:t> &amp; Stakeholders</a:t>
            </a: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400" kern="1200" dirty="0" err="1">
                <a:solidFill>
                  <a:schemeClr val="tx1"/>
                </a:solidFill>
              </a:rPr>
              <a:t>Penampingan</a:t>
            </a:r>
            <a:r>
              <a:rPr lang="en-US" sz="1400" kern="1200" dirty="0">
                <a:solidFill>
                  <a:schemeClr val="tx1"/>
                </a:solidFill>
              </a:rPr>
              <a:t> Usaha </a:t>
            </a:r>
            <a:r>
              <a:rPr lang="en-US" sz="1400" kern="1200" dirty="0" err="1">
                <a:solidFill>
                  <a:schemeClr val="tx1"/>
                </a:solidFill>
              </a:rPr>
              <a:t>Budidaya</a:t>
            </a:r>
            <a:r>
              <a:rPr lang="en-US" sz="1400" kern="1200" dirty="0">
                <a:solidFill>
                  <a:schemeClr val="tx1"/>
                </a:solidFill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</a:rPr>
              <a:t>Berbasis</a:t>
            </a:r>
            <a:r>
              <a:rPr lang="en-US" sz="1400" kern="1200" dirty="0">
                <a:solidFill>
                  <a:schemeClr val="tx1"/>
                </a:solidFill>
              </a:rPr>
              <a:t> CBIB</a:t>
            </a:r>
            <a:endParaRPr lang="en-ID" sz="1400" kern="1200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3248FAC-032F-8704-E8E9-34828B0C6244}"/>
              </a:ext>
            </a:extLst>
          </p:cNvPr>
          <p:cNvSpPr/>
          <p:nvPr/>
        </p:nvSpPr>
        <p:spPr>
          <a:xfrm>
            <a:off x="4782538" y="5044131"/>
            <a:ext cx="405791" cy="338159"/>
          </a:xfrm>
          <a:custGeom>
            <a:avLst/>
            <a:gdLst>
              <a:gd name="connsiteX0" fmla="*/ 0 w 338159"/>
              <a:gd name="connsiteY0" fmla="*/ 81158 h 405791"/>
              <a:gd name="connsiteX1" fmla="*/ 169080 w 338159"/>
              <a:gd name="connsiteY1" fmla="*/ 81158 h 405791"/>
              <a:gd name="connsiteX2" fmla="*/ 169080 w 338159"/>
              <a:gd name="connsiteY2" fmla="*/ 0 h 405791"/>
              <a:gd name="connsiteX3" fmla="*/ 338159 w 338159"/>
              <a:gd name="connsiteY3" fmla="*/ 202896 h 405791"/>
              <a:gd name="connsiteX4" fmla="*/ 169080 w 338159"/>
              <a:gd name="connsiteY4" fmla="*/ 405791 h 405791"/>
              <a:gd name="connsiteX5" fmla="*/ 169080 w 338159"/>
              <a:gd name="connsiteY5" fmla="*/ 324633 h 405791"/>
              <a:gd name="connsiteX6" fmla="*/ 0 w 338159"/>
              <a:gd name="connsiteY6" fmla="*/ 324633 h 405791"/>
              <a:gd name="connsiteX7" fmla="*/ 0 w 338159"/>
              <a:gd name="connsiteY7" fmla="*/ 81158 h 40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159" h="405791">
                <a:moveTo>
                  <a:pt x="270527" y="0"/>
                </a:moveTo>
                <a:lnTo>
                  <a:pt x="270527" y="202896"/>
                </a:lnTo>
                <a:lnTo>
                  <a:pt x="338159" y="202896"/>
                </a:lnTo>
                <a:lnTo>
                  <a:pt x="169079" y="405791"/>
                </a:lnTo>
                <a:lnTo>
                  <a:pt x="0" y="202896"/>
                </a:lnTo>
                <a:lnTo>
                  <a:pt x="67632" y="202896"/>
                </a:lnTo>
                <a:lnTo>
                  <a:pt x="67632" y="0"/>
                </a:lnTo>
                <a:lnTo>
                  <a:pt x="270527" y="0"/>
                </a:lnTo>
                <a:close/>
              </a:path>
            </a:pathLst>
          </a:custGeom>
        </p:spPr>
        <p:style>
          <a:lnRef idx="0">
            <a:schemeClr val="accent6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158" tIns="0" rIns="81158" bIns="10144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D" sz="1400" kern="120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86A7DB-2C3B-6BE6-3D34-0C62AF81149F}"/>
              </a:ext>
            </a:extLst>
          </p:cNvPr>
          <p:cNvSpPr/>
          <p:nvPr/>
        </p:nvSpPr>
        <p:spPr>
          <a:xfrm>
            <a:off x="3187615" y="5360883"/>
            <a:ext cx="3542150" cy="1103712"/>
          </a:xfrm>
          <a:custGeom>
            <a:avLst/>
            <a:gdLst>
              <a:gd name="connsiteX0" fmla="*/ 0 w 2491111"/>
              <a:gd name="connsiteY0" fmla="*/ 90176 h 901759"/>
              <a:gd name="connsiteX1" fmla="*/ 90176 w 2491111"/>
              <a:gd name="connsiteY1" fmla="*/ 0 h 901759"/>
              <a:gd name="connsiteX2" fmla="*/ 2400935 w 2491111"/>
              <a:gd name="connsiteY2" fmla="*/ 0 h 901759"/>
              <a:gd name="connsiteX3" fmla="*/ 2491111 w 2491111"/>
              <a:gd name="connsiteY3" fmla="*/ 90176 h 901759"/>
              <a:gd name="connsiteX4" fmla="*/ 2491111 w 2491111"/>
              <a:gd name="connsiteY4" fmla="*/ 811583 h 901759"/>
              <a:gd name="connsiteX5" fmla="*/ 2400935 w 2491111"/>
              <a:gd name="connsiteY5" fmla="*/ 901759 h 901759"/>
              <a:gd name="connsiteX6" fmla="*/ 90176 w 2491111"/>
              <a:gd name="connsiteY6" fmla="*/ 901759 h 901759"/>
              <a:gd name="connsiteX7" fmla="*/ 0 w 2491111"/>
              <a:gd name="connsiteY7" fmla="*/ 811583 h 901759"/>
              <a:gd name="connsiteX8" fmla="*/ 0 w 2491111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1111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2400935" y="0"/>
                </a:lnTo>
                <a:cubicBezTo>
                  <a:pt x="2450738" y="0"/>
                  <a:pt x="2491111" y="40373"/>
                  <a:pt x="2491111" y="90176"/>
                </a:cubicBezTo>
                <a:lnTo>
                  <a:pt x="2491111" y="811583"/>
                </a:lnTo>
                <a:cubicBezTo>
                  <a:pt x="2491111" y="861386"/>
                  <a:pt x="2450738" y="901759"/>
                  <a:pt x="2400935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992" tIns="94992" rIns="94992" bIns="94992" numCol="1" spcCol="1270" anchor="ctr" anchorCtr="0">
            <a:noAutofit/>
          </a:bodyPr>
          <a:lstStyle/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kern="1200" dirty="0" err="1">
                <a:solidFill>
                  <a:schemeClr val="tx1"/>
                </a:solidFill>
              </a:rPr>
              <a:t>Pengembangan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Rantai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Dingin</a:t>
            </a:r>
            <a:r>
              <a:rPr lang="en-US" sz="1600" kern="1200" dirty="0">
                <a:solidFill>
                  <a:schemeClr val="tx1"/>
                </a:solidFill>
              </a:rPr>
              <a:t> dan STELINA</a:t>
            </a: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</a:rPr>
              <a:t>Pendapingan</a:t>
            </a:r>
            <a:r>
              <a:rPr lang="en-ID" sz="16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Rantai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Dingin</a:t>
            </a:r>
            <a:r>
              <a:rPr lang="en-US" sz="1600" kern="1200" dirty="0">
                <a:solidFill>
                  <a:schemeClr val="tx1"/>
                </a:solidFill>
              </a:rPr>
              <a:t> dan STELINA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AEED208-A5FA-5F49-3BC0-310058FCE9BA}"/>
              </a:ext>
            </a:extLst>
          </p:cNvPr>
          <p:cNvSpPr/>
          <p:nvPr/>
        </p:nvSpPr>
        <p:spPr>
          <a:xfrm>
            <a:off x="6837956" y="3310883"/>
            <a:ext cx="2575444" cy="1288523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O-2 : </a:t>
            </a:r>
            <a:r>
              <a:rPr lang="en-US" sz="1600" kern="1200" dirty="0" err="1"/>
              <a:t>Peningkatan</a:t>
            </a:r>
            <a:r>
              <a:rPr lang="en-US" sz="1600" kern="1200" dirty="0"/>
              <a:t> </a:t>
            </a:r>
            <a:r>
              <a:rPr lang="en-US" sz="1600" kern="1200" dirty="0" err="1"/>
              <a:t>Produktivitas</a:t>
            </a:r>
            <a:r>
              <a:rPr lang="en-US" sz="1600" kern="1200" dirty="0"/>
              <a:t> &amp; </a:t>
            </a:r>
            <a:r>
              <a:rPr lang="en-US" sz="1600" kern="1200" dirty="0" err="1"/>
              <a:t>Kesejahteraan</a:t>
            </a:r>
            <a:r>
              <a:rPr lang="en-US" sz="1600" kern="1200" dirty="0"/>
              <a:t>, </a:t>
            </a:r>
            <a:r>
              <a:rPr lang="en-US" sz="1600" kern="1200" dirty="0" err="1"/>
              <a:t>serta</a:t>
            </a:r>
            <a:r>
              <a:rPr lang="en-US" sz="1600" kern="1200" dirty="0"/>
              <a:t> </a:t>
            </a:r>
            <a:r>
              <a:rPr lang="en-US" sz="1600" kern="1200" dirty="0" err="1"/>
              <a:t>Minimaliasi</a:t>
            </a:r>
            <a:r>
              <a:rPr lang="en-US" sz="1600" kern="1200" dirty="0"/>
              <a:t> </a:t>
            </a:r>
            <a:r>
              <a:rPr lang="en-US" sz="1600" kern="1200" dirty="0" err="1"/>
              <a:t>Dampak</a:t>
            </a:r>
            <a:r>
              <a:rPr lang="en-US" sz="1600" kern="1200" dirty="0"/>
              <a:t> </a:t>
            </a:r>
            <a:r>
              <a:rPr lang="en-US" sz="1600" kern="1200" dirty="0" err="1"/>
              <a:t>Lingkungan</a:t>
            </a:r>
            <a:endParaRPr lang="en-ID" sz="16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DE82AA-E86D-30E2-1265-6B6716834CC3}"/>
              </a:ext>
            </a:extLst>
          </p:cNvPr>
          <p:cNvSpPr/>
          <p:nvPr/>
        </p:nvSpPr>
        <p:spPr>
          <a:xfrm>
            <a:off x="7975441" y="4806929"/>
            <a:ext cx="405791" cy="338159"/>
          </a:xfrm>
          <a:custGeom>
            <a:avLst/>
            <a:gdLst>
              <a:gd name="connsiteX0" fmla="*/ 0 w 338159"/>
              <a:gd name="connsiteY0" fmla="*/ 81158 h 405791"/>
              <a:gd name="connsiteX1" fmla="*/ 169080 w 338159"/>
              <a:gd name="connsiteY1" fmla="*/ 81158 h 405791"/>
              <a:gd name="connsiteX2" fmla="*/ 169080 w 338159"/>
              <a:gd name="connsiteY2" fmla="*/ 0 h 405791"/>
              <a:gd name="connsiteX3" fmla="*/ 338159 w 338159"/>
              <a:gd name="connsiteY3" fmla="*/ 202896 h 405791"/>
              <a:gd name="connsiteX4" fmla="*/ 169080 w 338159"/>
              <a:gd name="connsiteY4" fmla="*/ 405791 h 405791"/>
              <a:gd name="connsiteX5" fmla="*/ 169080 w 338159"/>
              <a:gd name="connsiteY5" fmla="*/ 324633 h 405791"/>
              <a:gd name="connsiteX6" fmla="*/ 0 w 338159"/>
              <a:gd name="connsiteY6" fmla="*/ 324633 h 405791"/>
              <a:gd name="connsiteX7" fmla="*/ 0 w 338159"/>
              <a:gd name="connsiteY7" fmla="*/ 81158 h 40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159" h="405791">
                <a:moveTo>
                  <a:pt x="270527" y="0"/>
                </a:moveTo>
                <a:lnTo>
                  <a:pt x="270527" y="202896"/>
                </a:lnTo>
                <a:lnTo>
                  <a:pt x="338159" y="202896"/>
                </a:lnTo>
                <a:lnTo>
                  <a:pt x="169079" y="405791"/>
                </a:lnTo>
                <a:lnTo>
                  <a:pt x="0" y="202896"/>
                </a:lnTo>
                <a:lnTo>
                  <a:pt x="67632" y="202896"/>
                </a:lnTo>
                <a:lnTo>
                  <a:pt x="67632" y="0"/>
                </a:lnTo>
                <a:lnTo>
                  <a:pt x="270527" y="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158" tIns="0" rIns="81158" bIns="10144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D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BA97159-51E2-787A-75B6-18A85D826D13}"/>
              </a:ext>
            </a:extLst>
          </p:cNvPr>
          <p:cNvSpPr/>
          <p:nvPr/>
        </p:nvSpPr>
        <p:spPr>
          <a:xfrm>
            <a:off x="6932782" y="5258945"/>
            <a:ext cx="2491111" cy="901759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O-3 : </a:t>
            </a:r>
            <a:r>
              <a:rPr lang="en-US" sz="1700" kern="1200" dirty="0" err="1"/>
              <a:t>Peningkatan</a:t>
            </a:r>
            <a:r>
              <a:rPr lang="en-US" sz="1700" kern="1200" dirty="0"/>
              <a:t> INDOGAP &amp; STELINA</a:t>
            </a:r>
            <a:endParaRPr lang="en-ID" sz="1700" kern="1200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C9BD6B4-B529-DD7F-6E66-872B704A352A}"/>
              </a:ext>
            </a:extLst>
          </p:cNvPr>
          <p:cNvSpPr/>
          <p:nvPr/>
        </p:nvSpPr>
        <p:spPr>
          <a:xfrm>
            <a:off x="189029" y="471522"/>
            <a:ext cx="7364833" cy="1846994"/>
          </a:xfrm>
          <a:prstGeom prst="rightArrow">
            <a:avLst/>
          </a:prstGeom>
          <a:solidFill>
            <a:srgbClr val="0070C0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34A049D-F799-9C36-81BB-A3989152965E}"/>
              </a:ext>
            </a:extLst>
          </p:cNvPr>
          <p:cNvSpPr/>
          <p:nvPr/>
        </p:nvSpPr>
        <p:spPr>
          <a:xfrm>
            <a:off x="860829" y="1006891"/>
            <a:ext cx="1489869" cy="738797"/>
          </a:xfrm>
          <a:custGeom>
            <a:avLst/>
            <a:gdLst>
              <a:gd name="connsiteX0" fmla="*/ 0 w 1489869"/>
              <a:gd name="connsiteY0" fmla="*/ 123135 h 738797"/>
              <a:gd name="connsiteX1" fmla="*/ 123135 w 1489869"/>
              <a:gd name="connsiteY1" fmla="*/ 0 h 738797"/>
              <a:gd name="connsiteX2" fmla="*/ 1366734 w 1489869"/>
              <a:gd name="connsiteY2" fmla="*/ 0 h 738797"/>
              <a:gd name="connsiteX3" fmla="*/ 1489869 w 1489869"/>
              <a:gd name="connsiteY3" fmla="*/ 123135 h 738797"/>
              <a:gd name="connsiteX4" fmla="*/ 1489869 w 1489869"/>
              <a:gd name="connsiteY4" fmla="*/ 615662 h 738797"/>
              <a:gd name="connsiteX5" fmla="*/ 1366734 w 1489869"/>
              <a:gd name="connsiteY5" fmla="*/ 738797 h 738797"/>
              <a:gd name="connsiteX6" fmla="*/ 123135 w 1489869"/>
              <a:gd name="connsiteY6" fmla="*/ 738797 h 738797"/>
              <a:gd name="connsiteX7" fmla="*/ 0 w 1489869"/>
              <a:gd name="connsiteY7" fmla="*/ 615662 h 738797"/>
              <a:gd name="connsiteX8" fmla="*/ 0 w 1489869"/>
              <a:gd name="connsiteY8" fmla="*/ 123135 h 7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9869" h="738797">
                <a:moveTo>
                  <a:pt x="0" y="123135"/>
                </a:moveTo>
                <a:cubicBezTo>
                  <a:pt x="0" y="55129"/>
                  <a:pt x="55129" y="0"/>
                  <a:pt x="123135" y="0"/>
                </a:cubicBezTo>
                <a:lnTo>
                  <a:pt x="1366734" y="0"/>
                </a:lnTo>
                <a:cubicBezTo>
                  <a:pt x="1434740" y="0"/>
                  <a:pt x="1489869" y="55129"/>
                  <a:pt x="1489869" y="123135"/>
                </a:cubicBezTo>
                <a:lnTo>
                  <a:pt x="1489869" y="615662"/>
                </a:lnTo>
                <a:cubicBezTo>
                  <a:pt x="1489869" y="683668"/>
                  <a:pt x="1434740" y="738797"/>
                  <a:pt x="1366734" y="738797"/>
                </a:cubicBezTo>
                <a:lnTo>
                  <a:pt x="123135" y="738797"/>
                </a:lnTo>
                <a:cubicBezTo>
                  <a:pt x="55129" y="738797"/>
                  <a:pt x="0" y="683668"/>
                  <a:pt x="0" y="615662"/>
                </a:cubicBezTo>
                <a:lnTo>
                  <a:pt x="0" y="12313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555" tIns="146555" rIns="146555" bIns="146555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rgbClr val="C00000"/>
                </a:solidFill>
              </a:rPr>
              <a:t>Input</a:t>
            </a:r>
            <a:endParaRPr lang="en-ID" sz="2900" kern="1200" dirty="0">
              <a:solidFill>
                <a:srgbClr val="C00000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F7D9D97-6BEA-0A49-07B6-7646C025AB56}"/>
              </a:ext>
            </a:extLst>
          </p:cNvPr>
          <p:cNvSpPr/>
          <p:nvPr/>
        </p:nvSpPr>
        <p:spPr>
          <a:xfrm>
            <a:off x="3867755" y="1004919"/>
            <a:ext cx="2139438" cy="738797"/>
          </a:xfrm>
          <a:custGeom>
            <a:avLst/>
            <a:gdLst>
              <a:gd name="connsiteX0" fmla="*/ 0 w 2139438"/>
              <a:gd name="connsiteY0" fmla="*/ 123135 h 738797"/>
              <a:gd name="connsiteX1" fmla="*/ 123135 w 2139438"/>
              <a:gd name="connsiteY1" fmla="*/ 0 h 738797"/>
              <a:gd name="connsiteX2" fmla="*/ 2016303 w 2139438"/>
              <a:gd name="connsiteY2" fmla="*/ 0 h 738797"/>
              <a:gd name="connsiteX3" fmla="*/ 2139438 w 2139438"/>
              <a:gd name="connsiteY3" fmla="*/ 123135 h 738797"/>
              <a:gd name="connsiteX4" fmla="*/ 2139438 w 2139438"/>
              <a:gd name="connsiteY4" fmla="*/ 615662 h 738797"/>
              <a:gd name="connsiteX5" fmla="*/ 2016303 w 2139438"/>
              <a:gd name="connsiteY5" fmla="*/ 738797 h 738797"/>
              <a:gd name="connsiteX6" fmla="*/ 123135 w 2139438"/>
              <a:gd name="connsiteY6" fmla="*/ 738797 h 738797"/>
              <a:gd name="connsiteX7" fmla="*/ 0 w 2139438"/>
              <a:gd name="connsiteY7" fmla="*/ 615662 h 738797"/>
              <a:gd name="connsiteX8" fmla="*/ 0 w 2139438"/>
              <a:gd name="connsiteY8" fmla="*/ 123135 h 7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9438" h="738797">
                <a:moveTo>
                  <a:pt x="0" y="123135"/>
                </a:moveTo>
                <a:cubicBezTo>
                  <a:pt x="0" y="55129"/>
                  <a:pt x="55129" y="0"/>
                  <a:pt x="123135" y="0"/>
                </a:cubicBezTo>
                <a:lnTo>
                  <a:pt x="2016303" y="0"/>
                </a:lnTo>
                <a:cubicBezTo>
                  <a:pt x="2084309" y="0"/>
                  <a:pt x="2139438" y="55129"/>
                  <a:pt x="2139438" y="123135"/>
                </a:cubicBezTo>
                <a:lnTo>
                  <a:pt x="2139438" y="615662"/>
                </a:lnTo>
                <a:cubicBezTo>
                  <a:pt x="2139438" y="683668"/>
                  <a:pt x="2084309" y="738797"/>
                  <a:pt x="2016303" y="738797"/>
                </a:cubicBezTo>
                <a:lnTo>
                  <a:pt x="123135" y="738797"/>
                </a:lnTo>
                <a:cubicBezTo>
                  <a:pt x="55129" y="738797"/>
                  <a:pt x="0" y="683668"/>
                  <a:pt x="0" y="615662"/>
                </a:cubicBezTo>
                <a:lnTo>
                  <a:pt x="0" y="1231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379271"/>
              <a:satOff val="-8710"/>
              <a:lumOff val="-5883"/>
              <a:alphaOff val="0"/>
            </a:schemeClr>
          </a:fillRef>
          <a:effectRef idx="0">
            <a:schemeClr val="accent5">
              <a:hueOff val="-3379271"/>
              <a:satOff val="-8710"/>
              <a:lumOff val="-5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555" tIns="146555" rIns="146555" bIns="146555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rgbClr val="C00000"/>
                </a:solidFill>
              </a:rPr>
              <a:t>Proses</a:t>
            </a:r>
            <a:endParaRPr lang="en-ID" sz="2900" kern="1200" dirty="0">
              <a:solidFill>
                <a:srgbClr val="C00000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A7811D9-718B-56EE-D6ED-4C821A8D14FD}"/>
              </a:ext>
            </a:extLst>
          </p:cNvPr>
          <p:cNvSpPr/>
          <p:nvPr/>
        </p:nvSpPr>
        <p:spPr>
          <a:xfrm>
            <a:off x="7553862" y="1041674"/>
            <a:ext cx="1374309" cy="738797"/>
          </a:xfrm>
          <a:custGeom>
            <a:avLst/>
            <a:gdLst>
              <a:gd name="connsiteX0" fmla="*/ 0 w 1374309"/>
              <a:gd name="connsiteY0" fmla="*/ 123135 h 738797"/>
              <a:gd name="connsiteX1" fmla="*/ 123135 w 1374309"/>
              <a:gd name="connsiteY1" fmla="*/ 0 h 738797"/>
              <a:gd name="connsiteX2" fmla="*/ 1251174 w 1374309"/>
              <a:gd name="connsiteY2" fmla="*/ 0 h 738797"/>
              <a:gd name="connsiteX3" fmla="*/ 1374309 w 1374309"/>
              <a:gd name="connsiteY3" fmla="*/ 123135 h 738797"/>
              <a:gd name="connsiteX4" fmla="*/ 1374309 w 1374309"/>
              <a:gd name="connsiteY4" fmla="*/ 615662 h 738797"/>
              <a:gd name="connsiteX5" fmla="*/ 1251174 w 1374309"/>
              <a:gd name="connsiteY5" fmla="*/ 738797 h 738797"/>
              <a:gd name="connsiteX6" fmla="*/ 123135 w 1374309"/>
              <a:gd name="connsiteY6" fmla="*/ 738797 h 738797"/>
              <a:gd name="connsiteX7" fmla="*/ 0 w 1374309"/>
              <a:gd name="connsiteY7" fmla="*/ 615662 h 738797"/>
              <a:gd name="connsiteX8" fmla="*/ 0 w 1374309"/>
              <a:gd name="connsiteY8" fmla="*/ 123135 h 7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309" h="738797">
                <a:moveTo>
                  <a:pt x="0" y="123135"/>
                </a:moveTo>
                <a:cubicBezTo>
                  <a:pt x="0" y="55129"/>
                  <a:pt x="55129" y="0"/>
                  <a:pt x="123135" y="0"/>
                </a:cubicBezTo>
                <a:lnTo>
                  <a:pt x="1251174" y="0"/>
                </a:lnTo>
                <a:cubicBezTo>
                  <a:pt x="1319180" y="0"/>
                  <a:pt x="1374309" y="55129"/>
                  <a:pt x="1374309" y="123135"/>
                </a:cubicBezTo>
                <a:lnTo>
                  <a:pt x="1374309" y="615662"/>
                </a:lnTo>
                <a:cubicBezTo>
                  <a:pt x="1374309" y="683668"/>
                  <a:pt x="1319180" y="738797"/>
                  <a:pt x="1251174" y="738797"/>
                </a:cubicBezTo>
                <a:lnTo>
                  <a:pt x="123135" y="738797"/>
                </a:lnTo>
                <a:cubicBezTo>
                  <a:pt x="55129" y="738797"/>
                  <a:pt x="0" y="683668"/>
                  <a:pt x="0" y="615662"/>
                </a:cubicBezTo>
                <a:lnTo>
                  <a:pt x="0" y="1231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555" tIns="146555" rIns="146555" bIns="146555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rgbClr val="C00000"/>
                </a:solidFill>
              </a:rPr>
              <a:t>Output</a:t>
            </a:r>
            <a:endParaRPr lang="en-ID" sz="2900" kern="12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8BE481-18D0-6565-813A-037503511C6A}"/>
              </a:ext>
            </a:extLst>
          </p:cNvPr>
          <p:cNvSpPr txBox="1"/>
          <p:nvPr/>
        </p:nvSpPr>
        <p:spPr>
          <a:xfrm flipH="1">
            <a:off x="10044102" y="995281"/>
            <a:ext cx="1425307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Capacity Building</a:t>
            </a:r>
            <a:endParaRPr lang="en-ID" sz="2000" b="1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5DC92C8-993C-E8D5-AEEF-907905B6124C}"/>
              </a:ext>
            </a:extLst>
          </p:cNvPr>
          <p:cNvSpPr/>
          <p:nvPr/>
        </p:nvSpPr>
        <p:spPr>
          <a:xfrm>
            <a:off x="6932782" y="2070337"/>
            <a:ext cx="2575444" cy="901759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O-1 : </a:t>
            </a:r>
            <a:r>
              <a:rPr lang="en-US" sz="1600" kern="1200" dirty="0" err="1"/>
              <a:t>Peningkatan</a:t>
            </a:r>
            <a:r>
              <a:rPr lang="en-US" sz="1600" kern="1200" dirty="0"/>
              <a:t> Input </a:t>
            </a:r>
            <a:r>
              <a:rPr lang="en-US" sz="1600" kern="1200" dirty="0" err="1"/>
              <a:t>Produksi</a:t>
            </a:r>
            <a:r>
              <a:rPr lang="en-US" sz="1600" kern="1200" dirty="0"/>
              <a:t> </a:t>
            </a:r>
            <a:r>
              <a:rPr lang="en-US" sz="1600" kern="1200" dirty="0" err="1"/>
              <a:t>Berkualitas</a:t>
            </a:r>
            <a:r>
              <a:rPr lang="en-US" sz="1600" kern="1200" dirty="0"/>
              <a:t> &amp; </a:t>
            </a:r>
            <a:r>
              <a:rPr lang="en-US" sz="1600" kern="1200" dirty="0" err="1"/>
              <a:t>Berkelanjutan</a:t>
            </a:r>
            <a:endParaRPr lang="en-ID" sz="1600" kern="12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D51EE69-2C3E-E166-3E0D-D9184DC1E033}"/>
              </a:ext>
            </a:extLst>
          </p:cNvPr>
          <p:cNvSpPr/>
          <p:nvPr/>
        </p:nvSpPr>
        <p:spPr>
          <a:xfrm>
            <a:off x="3145186" y="2033196"/>
            <a:ext cx="3584579" cy="901759"/>
          </a:xfrm>
          <a:custGeom>
            <a:avLst/>
            <a:gdLst>
              <a:gd name="connsiteX0" fmla="*/ 0 w 2491111"/>
              <a:gd name="connsiteY0" fmla="*/ 90176 h 901759"/>
              <a:gd name="connsiteX1" fmla="*/ 90176 w 2491111"/>
              <a:gd name="connsiteY1" fmla="*/ 0 h 901759"/>
              <a:gd name="connsiteX2" fmla="*/ 2400935 w 2491111"/>
              <a:gd name="connsiteY2" fmla="*/ 0 h 901759"/>
              <a:gd name="connsiteX3" fmla="*/ 2491111 w 2491111"/>
              <a:gd name="connsiteY3" fmla="*/ 90176 h 901759"/>
              <a:gd name="connsiteX4" fmla="*/ 2491111 w 2491111"/>
              <a:gd name="connsiteY4" fmla="*/ 811583 h 901759"/>
              <a:gd name="connsiteX5" fmla="*/ 2400935 w 2491111"/>
              <a:gd name="connsiteY5" fmla="*/ 901759 h 901759"/>
              <a:gd name="connsiteX6" fmla="*/ 90176 w 2491111"/>
              <a:gd name="connsiteY6" fmla="*/ 901759 h 901759"/>
              <a:gd name="connsiteX7" fmla="*/ 0 w 2491111"/>
              <a:gd name="connsiteY7" fmla="*/ 811583 h 901759"/>
              <a:gd name="connsiteX8" fmla="*/ 0 w 2491111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1111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2400935" y="0"/>
                </a:lnTo>
                <a:cubicBezTo>
                  <a:pt x="2450738" y="0"/>
                  <a:pt x="2491111" y="40373"/>
                  <a:pt x="2491111" y="90176"/>
                </a:cubicBezTo>
                <a:lnTo>
                  <a:pt x="2491111" y="811583"/>
                </a:lnTo>
                <a:cubicBezTo>
                  <a:pt x="2491111" y="861386"/>
                  <a:pt x="2450738" y="901759"/>
                  <a:pt x="2400935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992" tIns="94992" rIns="94992" bIns="94992" numCol="1" spcCol="1270" anchor="ctr" anchorCtr="0">
            <a:noAutofit/>
          </a:bodyPr>
          <a:lstStyle/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kern="1200" dirty="0">
                <a:solidFill>
                  <a:schemeClr val="tx1"/>
                </a:solidFill>
              </a:rPr>
              <a:t>DED NC, MBC &amp; </a:t>
            </a:r>
            <a:r>
              <a:rPr lang="en-US" sz="1600" kern="1200" dirty="0" err="1">
                <a:solidFill>
                  <a:schemeClr val="tx1"/>
                </a:solidFill>
              </a:rPr>
              <a:t>Laboratorium</a:t>
            </a:r>
            <a:endParaRPr lang="en-US" sz="1600" kern="1200" dirty="0">
              <a:solidFill>
                <a:schemeClr val="tx1"/>
              </a:solidFill>
            </a:endParaRP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Pembangunan NC, MBC &amp; Lab</a:t>
            </a:r>
          </a:p>
          <a:p>
            <a:pPr marL="285750" lvl="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kern="1200" dirty="0" err="1">
                <a:solidFill>
                  <a:schemeClr val="tx1"/>
                </a:solidFill>
              </a:rPr>
              <a:t>Pelatihan</a:t>
            </a:r>
            <a:r>
              <a:rPr lang="en-US" sz="1600" kern="1200" dirty="0">
                <a:solidFill>
                  <a:schemeClr val="tx1"/>
                </a:solidFill>
              </a:rPr>
              <a:t> SDM NC, MBC  &amp; Lab</a:t>
            </a:r>
            <a:endParaRPr lang="en-ID" sz="1600" kern="1200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287AB28-B380-619B-9800-A5C1FCC691FF}"/>
              </a:ext>
            </a:extLst>
          </p:cNvPr>
          <p:cNvSpPr/>
          <p:nvPr/>
        </p:nvSpPr>
        <p:spPr>
          <a:xfrm>
            <a:off x="4734581" y="2960193"/>
            <a:ext cx="405791" cy="338159"/>
          </a:xfrm>
          <a:custGeom>
            <a:avLst/>
            <a:gdLst>
              <a:gd name="connsiteX0" fmla="*/ 0 w 338159"/>
              <a:gd name="connsiteY0" fmla="*/ 81158 h 405791"/>
              <a:gd name="connsiteX1" fmla="*/ 169080 w 338159"/>
              <a:gd name="connsiteY1" fmla="*/ 81158 h 405791"/>
              <a:gd name="connsiteX2" fmla="*/ 169080 w 338159"/>
              <a:gd name="connsiteY2" fmla="*/ 0 h 405791"/>
              <a:gd name="connsiteX3" fmla="*/ 338159 w 338159"/>
              <a:gd name="connsiteY3" fmla="*/ 202896 h 405791"/>
              <a:gd name="connsiteX4" fmla="*/ 169080 w 338159"/>
              <a:gd name="connsiteY4" fmla="*/ 405791 h 405791"/>
              <a:gd name="connsiteX5" fmla="*/ 169080 w 338159"/>
              <a:gd name="connsiteY5" fmla="*/ 324633 h 405791"/>
              <a:gd name="connsiteX6" fmla="*/ 0 w 338159"/>
              <a:gd name="connsiteY6" fmla="*/ 324633 h 405791"/>
              <a:gd name="connsiteX7" fmla="*/ 0 w 338159"/>
              <a:gd name="connsiteY7" fmla="*/ 81158 h 40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159" h="405791">
                <a:moveTo>
                  <a:pt x="270527" y="0"/>
                </a:moveTo>
                <a:lnTo>
                  <a:pt x="270527" y="202896"/>
                </a:lnTo>
                <a:lnTo>
                  <a:pt x="338159" y="202896"/>
                </a:lnTo>
                <a:lnTo>
                  <a:pt x="169079" y="405791"/>
                </a:lnTo>
                <a:lnTo>
                  <a:pt x="0" y="202896"/>
                </a:lnTo>
                <a:lnTo>
                  <a:pt x="67632" y="202896"/>
                </a:lnTo>
                <a:lnTo>
                  <a:pt x="67632" y="0"/>
                </a:lnTo>
                <a:lnTo>
                  <a:pt x="270527" y="0"/>
                </a:lnTo>
                <a:close/>
              </a:path>
            </a:pathLst>
          </a:custGeom>
        </p:spPr>
        <p:style>
          <a:lnRef idx="0">
            <a:schemeClr val="accent6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158" tIns="0" rIns="81158" bIns="10144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D" sz="1400" kern="120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A1351A4-6F72-CBC6-F74D-B6CD734F73B6}"/>
              </a:ext>
            </a:extLst>
          </p:cNvPr>
          <p:cNvSpPr/>
          <p:nvPr/>
        </p:nvSpPr>
        <p:spPr>
          <a:xfrm>
            <a:off x="157317" y="1956454"/>
            <a:ext cx="2491111" cy="1055245"/>
          </a:xfrm>
          <a:custGeom>
            <a:avLst/>
            <a:gdLst>
              <a:gd name="connsiteX0" fmla="*/ 0 w 2491111"/>
              <a:gd name="connsiteY0" fmla="*/ 90176 h 901759"/>
              <a:gd name="connsiteX1" fmla="*/ 90176 w 2491111"/>
              <a:gd name="connsiteY1" fmla="*/ 0 h 901759"/>
              <a:gd name="connsiteX2" fmla="*/ 2400935 w 2491111"/>
              <a:gd name="connsiteY2" fmla="*/ 0 h 901759"/>
              <a:gd name="connsiteX3" fmla="*/ 2491111 w 2491111"/>
              <a:gd name="connsiteY3" fmla="*/ 90176 h 901759"/>
              <a:gd name="connsiteX4" fmla="*/ 2491111 w 2491111"/>
              <a:gd name="connsiteY4" fmla="*/ 811583 h 901759"/>
              <a:gd name="connsiteX5" fmla="*/ 2400935 w 2491111"/>
              <a:gd name="connsiteY5" fmla="*/ 901759 h 901759"/>
              <a:gd name="connsiteX6" fmla="*/ 90176 w 2491111"/>
              <a:gd name="connsiteY6" fmla="*/ 901759 h 901759"/>
              <a:gd name="connsiteX7" fmla="*/ 0 w 2491111"/>
              <a:gd name="connsiteY7" fmla="*/ 811583 h 901759"/>
              <a:gd name="connsiteX8" fmla="*/ 0 w 2491111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1111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2400935" y="0"/>
                </a:lnTo>
                <a:cubicBezTo>
                  <a:pt x="2450738" y="0"/>
                  <a:pt x="2491111" y="40373"/>
                  <a:pt x="2491111" y="90176"/>
                </a:cubicBezTo>
                <a:lnTo>
                  <a:pt x="2491111" y="811583"/>
                </a:lnTo>
                <a:cubicBezTo>
                  <a:pt x="2491111" y="861386"/>
                  <a:pt x="2450738" y="901759"/>
                  <a:pt x="2400935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992" tIns="94992" rIns="94992" bIns="94992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>
                <a:solidFill>
                  <a:schemeClr val="tx1"/>
                </a:solidFill>
              </a:rPr>
              <a:t>Pembangunan Nucleus Center NC &amp; Multiplication Breeding Center (MBC)</a:t>
            </a:r>
            <a:endParaRPr lang="en-ID" sz="1800" kern="1200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67AF9D6-2C50-5971-E8FA-596711355529}"/>
              </a:ext>
            </a:extLst>
          </p:cNvPr>
          <p:cNvSpPr/>
          <p:nvPr/>
        </p:nvSpPr>
        <p:spPr>
          <a:xfrm>
            <a:off x="1199977" y="3034193"/>
            <a:ext cx="405791" cy="338159"/>
          </a:xfrm>
          <a:custGeom>
            <a:avLst/>
            <a:gdLst>
              <a:gd name="connsiteX0" fmla="*/ 0 w 338159"/>
              <a:gd name="connsiteY0" fmla="*/ 81158 h 405791"/>
              <a:gd name="connsiteX1" fmla="*/ 169080 w 338159"/>
              <a:gd name="connsiteY1" fmla="*/ 81158 h 405791"/>
              <a:gd name="connsiteX2" fmla="*/ 169080 w 338159"/>
              <a:gd name="connsiteY2" fmla="*/ 0 h 405791"/>
              <a:gd name="connsiteX3" fmla="*/ 338159 w 338159"/>
              <a:gd name="connsiteY3" fmla="*/ 202896 h 405791"/>
              <a:gd name="connsiteX4" fmla="*/ 169080 w 338159"/>
              <a:gd name="connsiteY4" fmla="*/ 405791 h 405791"/>
              <a:gd name="connsiteX5" fmla="*/ 169080 w 338159"/>
              <a:gd name="connsiteY5" fmla="*/ 324633 h 405791"/>
              <a:gd name="connsiteX6" fmla="*/ 0 w 338159"/>
              <a:gd name="connsiteY6" fmla="*/ 324633 h 405791"/>
              <a:gd name="connsiteX7" fmla="*/ 0 w 338159"/>
              <a:gd name="connsiteY7" fmla="*/ 81158 h 40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159" h="405791">
                <a:moveTo>
                  <a:pt x="270527" y="0"/>
                </a:moveTo>
                <a:lnTo>
                  <a:pt x="270527" y="202896"/>
                </a:lnTo>
                <a:lnTo>
                  <a:pt x="338159" y="202896"/>
                </a:lnTo>
                <a:lnTo>
                  <a:pt x="169079" y="405791"/>
                </a:lnTo>
                <a:lnTo>
                  <a:pt x="0" y="202896"/>
                </a:lnTo>
                <a:lnTo>
                  <a:pt x="67632" y="202896"/>
                </a:lnTo>
                <a:lnTo>
                  <a:pt x="67632" y="0"/>
                </a:lnTo>
                <a:lnTo>
                  <a:pt x="270527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0">
            <a:schemeClr val="accent6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158" tIns="0" rIns="81158" bIns="10144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D" sz="1400" kern="120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426CC8-9225-3518-360F-5EC4AE744D87}"/>
              </a:ext>
            </a:extLst>
          </p:cNvPr>
          <p:cNvSpPr/>
          <p:nvPr/>
        </p:nvSpPr>
        <p:spPr>
          <a:xfrm>
            <a:off x="8038108" y="2960194"/>
            <a:ext cx="405791" cy="338159"/>
          </a:xfrm>
          <a:custGeom>
            <a:avLst/>
            <a:gdLst>
              <a:gd name="connsiteX0" fmla="*/ 0 w 338159"/>
              <a:gd name="connsiteY0" fmla="*/ 81158 h 405791"/>
              <a:gd name="connsiteX1" fmla="*/ 169080 w 338159"/>
              <a:gd name="connsiteY1" fmla="*/ 81158 h 405791"/>
              <a:gd name="connsiteX2" fmla="*/ 169080 w 338159"/>
              <a:gd name="connsiteY2" fmla="*/ 0 h 405791"/>
              <a:gd name="connsiteX3" fmla="*/ 338159 w 338159"/>
              <a:gd name="connsiteY3" fmla="*/ 202896 h 405791"/>
              <a:gd name="connsiteX4" fmla="*/ 169080 w 338159"/>
              <a:gd name="connsiteY4" fmla="*/ 405791 h 405791"/>
              <a:gd name="connsiteX5" fmla="*/ 169080 w 338159"/>
              <a:gd name="connsiteY5" fmla="*/ 324633 h 405791"/>
              <a:gd name="connsiteX6" fmla="*/ 0 w 338159"/>
              <a:gd name="connsiteY6" fmla="*/ 324633 h 405791"/>
              <a:gd name="connsiteX7" fmla="*/ 0 w 338159"/>
              <a:gd name="connsiteY7" fmla="*/ 81158 h 40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159" h="405791">
                <a:moveTo>
                  <a:pt x="270527" y="0"/>
                </a:moveTo>
                <a:lnTo>
                  <a:pt x="270527" y="202896"/>
                </a:lnTo>
                <a:lnTo>
                  <a:pt x="338159" y="202896"/>
                </a:lnTo>
                <a:lnTo>
                  <a:pt x="169079" y="405791"/>
                </a:lnTo>
                <a:lnTo>
                  <a:pt x="0" y="202896"/>
                </a:lnTo>
                <a:lnTo>
                  <a:pt x="67632" y="202896"/>
                </a:lnTo>
                <a:lnTo>
                  <a:pt x="67632" y="0"/>
                </a:lnTo>
                <a:lnTo>
                  <a:pt x="270527" y="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158" tIns="0" rIns="81158" bIns="10144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D" sz="1400" kern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73ECD-E7C0-D641-199B-0B7820ECAB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BCC0EF-1D93-AA6E-9AA5-9C8C9F20A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034" y="169569"/>
            <a:ext cx="7928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Konsep</a:t>
            </a:r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Capacity Building </a:t>
            </a:r>
            <a:r>
              <a:rPr lang="en-US" alt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dalam</a:t>
            </a:r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IISAP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245328C-33D4-B9F5-1C6F-202B6505F90F}"/>
              </a:ext>
            </a:extLst>
          </p:cNvPr>
          <p:cNvSpPr/>
          <p:nvPr/>
        </p:nvSpPr>
        <p:spPr>
          <a:xfrm>
            <a:off x="9652371" y="1865130"/>
            <a:ext cx="2208767" cy="1183127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285750" lvl="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kern="1200" dirty="0" err="1">
                <a:solidFill>
                  <a:schemeClr val="tx1"/>
                </a:solidFill>
              </a:rPr>
              <a:t>Meningkanya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Kapasitas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Staf</a:t>
            </a:r>
            <a:r>
              <a:rPr lang="en-US" sz="1600" kern="1200" dirty="0">
                <a:solidFill>
                  <a:schemeClr val="tx1"/>
                </a:solidFill>
              </a:rPr>
              <a:t> UPT DJPB: NC &amp; MBC</a:t>
            </a:r>
          </a:p>
          <a:p>
            <a:pPr marL="285750" lvl="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 err="1">
                <a:solidFill>
                  <a:schemeClr val="tx1"/>
                </a:solidFill>
              </a:rPr>
              <a:t>Meningkatanya</a:t>
            </a:r>
            <a:r>
              <a:rPr lang="en-US" sz="1600" dirty="0">
                <a:solidFill>
                  <a:schemeClr val="tx1"/>
                </a:solidFill>
              </a:rPr>
              <a:t> SDM HSRT</a:t>
            </a:r>
            <a:endParaRPr lang="en-ID" sz="1600" kern="1200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E3C8103-AD06-0ABF-BF01-13671BD31836}"/>
              </a:ext>
            </a:extLst>
          </p:cNvPr>
          <p:cNvSpPr/>
          <p:nvPr/>
        </p:nvSpPr>
        <p:spPr>
          <a:xfrm>
            <a:off x="9652371" y="3297921"/>
            <a:ext cx="2208767" cy="1671779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285750" lvl="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kern="1200" dirty="0" err="1">
                <a:solidFill>
                  <a:schemeClr val="tx1"/>
                </a:solidFill>
              </a:rPr>
              <a:t>Meningkanya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Kapasitas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Pembudidaya</a:t>
            </a:r>
            <a:r>
              <a:rPr lang="en-US" sz="1600" kern="1200" dirty="0">
                <a:solidFill>
                  <a:schemeClr val="tx1"/>
                </a:solidFill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</a:rPr>
              <a:t>udang</a:t>
            </a:r>
            <a:r>
              <a:rPr lang="en-US" sz="1600" kern="1200" dirty="0">
                <a:solidFill>
                  <a:schemeClr val="tx1"/>
                </a:solidFill>
              </a:rPr>
              <a:t>/ </a:t>
            </a:r>
            <a:r>
              <a:rPr lang="en-US" sz="1600" kern="1200" dirty="0" err="1">
                <a:solidFill>
                  <a:schemeClr val="tx1"/>
                </a:solidFill>
              </a:rPr>
              <a:t>Pokdakan</a:t>
            </a:r>
            <a:endParaRPr lang="en-US" sz="1600" kern="1200" dirty="0">
              <a:solidFill>
                <a:schemeClr val="tx1"/>
              </a:solidFill>
            </a:endParaRPr>
          </a:p>
          <a:p>
            <a:pPr marL="285750" lvl="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 err="1">
                <a:solidFill>
                  <a:schemeClr val="tx1"/>
                </a:solidFill>
              </a:rPr>
              <a:t>Dukungan</a:t>
            </a:r>
            <a:r>
              <a:rPr lang="en-US" sz="1600" dirty="0">
                <a:solidFill>
                  <a:schemeClr val="tx1"/>
                </a:solidFill>
              </a:rPr>
              <a:t> Stakeholders di </a:t>
            </a:r>
            <a:r>
              <a:rPr lang="en-US" sz="1600" dirty="0" err="1">
                <a:solidFill>
                  <a:schemeClr val="tx1"/>
                </a:solidFill>
              </a:rPr>
              <a:t>daerah</a:t>
            </a:r>
            <a:endParaRPr lang="en-ID" sz="1600" kern="1200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BBB4E63-DE6C-9135-EB29-36235F52688B}"/>
              </a:ext>
            </a:extLst>
          </p:cNvPr>
          <p:cNvSpPr/>
          <p:nvPr/>
        </p:nvSpPr>
        <p:spPr>
          <a:xfrm>
            <a:off x="9469032" y="5141067"/>
            <a:ext cx="2575444" cy="1543343"/>
          </a:xfrm>
          <a:custGeom>
            <a:avLst/>
            <a:gdLst>
              <a:gd name="connsiteX0" fmla="*/ 0 w 1623167"/>
              <a:gd name="connsiteY0" fmla="*/ 90176 h 901759"/>
              <a:gd name="connsiteX1" fmla="*/ 90176 w 1623167"/>
              <a:gd name="connsiteY1" fmla="*/ 0 h 901759"/>
              <a:gd name="connsiteX2" fmla="*/ 1532991 w 1623167"/>
              <a:gd name="connsiteY2" fmla="*/ 0 h 901759"/>
              <a:gd name="connsiteX3" fmla="*/ 1623167 w 1623167"/>
              <a:gd name="connsiteY3" fmla="*/ 90176 h 901759"/>
              <a:gd name="connsiteX4" fmla="*/ 1623167 w 1623167"/>
              <a:gd name="connsiteY4" fmla="*/ 811583 h 901759"/>
              <a:gd name="connsiteX5" fmla="*/ 1532991 w 1623167"/>
              <a:gd name="connsiteY5" fmla="*/ 901759 h 901759"/>
              <a:gd name="connsiteX6" fmla="*/ 90176 w 1623167"/>
              <a:gd name="connsiteY6" fmla="*/ 901759 h 901759"/>
              <a:gd name="connsiteX7" fmla="*/ 0 w 1623167"/>
              <a:gd name="connsiteY7" fmla="*/ 811583 h 901759"/>
              <a:gd name="connsiteX8" fmla="*/ 0 w 1623167"/>
              <a:gd name="connsiteY8" fmla="*/ 90176 h 90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3167" h="901759">
                <a:moveTo>
                  <a:pt x="0" y="90176"/>
                </a:moveTo>
                <a:cubicBezTo>
                  <a:pt x="0" y="40373"/>
                  <a:pt x="40373" y="0"/>
                  <a:pt x="90176" y="0"/>
                </a:cubicBezTo>
                <a:lnTo>
                  <a:pt x="1532991" y="0"/>
                </a:lnTo>
                <a:cubicBezTo>
                  <a:pt x="1582794" y="0"/>
                  <a:pt x="1623167" y="40373"/>
                  <a:pt x="1623167" y="90176"/>
                </a:cubicBezTo>
                <a:lnTo>
                  <a:pt x="1623167" y="811583"/>
                </a:lnTo>
                <a:cubicBezTo>
                  <a:pt x="1623167" y="861386"/>
                  <a:pt x="1582794" y="901759"/>
                  <a:pt x="1532991" y="901759"/>
                </a:cubicBezTo>
                <a:lnTo>
                  <a:pt x="90176" y="901759"/>
                </a:lnTo>
                <a:cubicBezTo>
                  <a:pt x="40373" y="901759"/>
                  <a:pt x="0" y="861386"/>
                  <a:pt x="0" y="811583"/>
                </a:cubicBezTo>
                <a:lnTo>
                  <a:pt x="0" y="9017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182" tIns="91182" rIns="91182" bIns="91182" numCol="1" spcCol="1270" anchor="ctr" anchorCtr="0">
            <a:noAutofit/>
          </a:bodyPr>
          <a:lstStyle/>
          <a:p>
            <a:pPr marL="285750" lvl="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Memfasilitasi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registrasi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indukan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pemasok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pakan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,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pembudidaya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udang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,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agregator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,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pengolah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ke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dalam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sistem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INDOGAP dan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registrasi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transaksi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di STELINA</a:t>
            </a:r>
            <a:endParaRPr lang="en-ID" sz="14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2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735B83-E860-A411-88D9-37F7199ADD0E}"/>
              </a:ext>
            </a:extLst>
          </p:cNvPr>
          <p:cNvSpPr/>
          <p:nvPr/>
        </p:nvSpPr>
        <p:spPr>
          <a:xfrm>
            <a:off x="1132785" y="1329660"/>
            <a:ext cx="27049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SIAPA SAYA?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7234F-432E-C763-BFE0-EA0EDF60B45C}"/>
              </a:ext>
            </a:extLst>
          </p:cNvPr>
          <p:cNvSpPr/>
          <p:nvPr/>
        </p:nvSpPr>
        <p:spPr>
          <a:xfrm>
            <a:off x="800199" y="5516928"/>
            <a:ext cx="27913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FASILITATOR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548D5F-C502-1C87-5BA4-9215F4B4D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E46D14-C79B-11E1-5483-FBD31055C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51" y="2347143"/>
            <a:ext cx="3357142" cy="33571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4CBDE9-31F5-336B-89B9-024774B794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58" y="2638804"/>
            <a:ext cx="2039938" cy="30654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35F728-6794-1FF6-7E11-B97594A940D1}"/>
              </a:ext>
            </a:extLst>
          </p:cNvPr>
          <p:cNvSpPr/>
          <p:nvPr/>
        </p:nvSpPr>
        <p:spPr>
          <a:xfrm>
            <a:off x="4663725" y="1861186"/>
            <a:ext cx="3488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MISI - IISAP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0FF65-E20B-C4F3-7965-8D8D1399A05E}"/>
              </a:ext>
            </a:extLst>
          </p:cNvPr>
          <p:cNvSpPr/>
          <p:nvPr/>
        </p:nvSpPr>
        <p:spPr>
          <a:xfrm>
            <a:off x="9410656" y="2631298"/>
            <a:ext cx="14153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REGULASI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044720-FDA0-7256-1420-25E142CB7AD7}"/>
              </a:ext>
            </a:extLst>
          </p:cNvPr>
          <p:cNvSpPr/>
          <p:nvPr/>
        </p:nvSpPr>
        <p:spPr>
          <a:xfrm>
            <a:off x="9759941" y="3235486"/>
            <a:ext cx="77777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SDM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8B3FC0-1F51-0D69-61C7-9BD77798DED3}"/>
              </a:ext>
            </a:extLst>
          </p:cNvPr>
          <p:cNvSpPr/>
          <p:nvPr/>
        </p:nvSpPr>
        <p:spPr>
          <a:xfrm>
            <a:off x="9483840" y="3837768"/>
            <a:ext cx="21077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INFRASTUKTUR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FB1867-6F61-E397-25B6-DCEC568DAB0A}"/>
              </a:ext>
            </a:extLst>
          </p:cNvPr>
          <p:cNvSpPr/>
          <p:nvPr/>
        </p:nvSpPr>
        <p:spPr>
          <a:xfrm>
            <a:off x="9427498" y="4579171"/>
            <a:ext cx="15039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FINANSIAL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6F6FB2-D476-E4E6-DB8A-44482CBCFA5B}"/>
              </a:ext>
            </a:extLst>
          </p:cNvPr>
          <p:cNvSpPr/>
          <p:nvPr/>
        </p:nvSpPr>
        <p:spPr>
          <a:xfrm>
            <a:off x="9367355" y="5286096"/>
            <a:ext cx="17127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LINKUNGAN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BEB130-C9EF-6D0B-BA29-6F23C6DD97B9}"/>
              </a:ext>
            </a:extLst>
          </p:cNvPr>
          <p:cNvSpPr/>
          <p:nvPr/>
        </p:nvSpPr>
        <p:spPr>
          <a:xfrm>
            <a:off x="8245240" y="1341071"/>
            <a:ext cx="37453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Merubah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Pola </a:t>
            </a:r>
            <a:r>
              <a:rPr lang="en-US" sz="36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Pikir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Pokdakan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5CD6795-E184-C90B-046C-4F673F2E3EBB}"/>
              </a:ext>
            </a:extLst>
          </p:cNvPr>
          <p:cNvSpPr/>
          <p:nvPr/>
        </p:nvSpPr>
        <p:spPr>
          <a:xfrm>
            <a:off x="4333687" y="3280778"/>
            <a:ext cx="742147" cy="11079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E014B54-6ACD-077B-F53C-1EC463C1E048}"/>
              </a:ext>
            </a:extLst>
          </p:cNvPr>
          <p:cNvSpPr/>
          <p:nvPr/>
        </p:nvSpPr>
        <p:spPr>
          <a:xfrm>
            <a:off x="8159768" y="3429000"/>
            <a:ext cx="742147" cy="11079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B88ACAA-FA7D-25DA-0EB2-824B0287DFF0}"/>
              </a:ext>
            </a:extLst>
          </p:cNvPr>
          <p:cNvSpPr/>
          <p:nvPr/>
        </p:nvSpPr>
        <p:spPr>
          <a:xfrm>
            <a:off x="9143835" y="2745225"/>
            <a:ext cx="223520" cy="2338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0476905-CBE3-54BD-E8E0-568B16C7CB41}"/>
              </a:ext>
            </a:extLst>
          </p:cNvPr>
          <p:cNvSpPr/>
          <p:nvPr/>
        </p:nvSpPr>
        <p:spPr>
          <a:xfrm>
            <a:off x="9180382" y="3391724"/>
            <a:ext cx="223520" cy="2338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5EEC85-1263-15C4-F4E1-3F1A1431E368}"/>
              </a:ext>
            </a:extLst>
          </p:cNvPr>
          <p:cNvSpPr/>
          <p:nvPr/>
        </p:nvSpPr>
        <p:spPr>
          <a:xfrm>
            <a:off x="9193653" y="4714453"/>
            <a:ext cx="223520" cy="2338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69A76EC-79F1-51FE-2367-24B4E4215E0D}"/>
              </a:ext>
            </a:extLst>
          </p:cNvPr>
          <p:cNvSpPr/>
          <p:nvPr/>
        </p:nvSpPr>
        <p:spPr>
          <a:xfrm>
            <a:off x="9143835" y="5482710"/>
            <a:ext cx="223520" cy="2338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D3B098D-ADDD-D139-753D-B9D96F8B0661}"/>
              </a:ext>
            </a:extLst>
          </p:cNvPr>
          <p:cNvSpPr/>
          <p:nvPr/>
        </p:nvSpPr>
        <p:spPr>
          <a:xfrm>
            <a:off x="9172351" y="3997062"/>
            <a:ext cx="223520" cy="2338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120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629E746-D065-497C-B7DF-3C70CE9A2D4E}"/>
              </a:ext>
            </a:extLst>
          </p:cNvPr>
          <p:cNvGrpSpPr/>
          <p:nvPr/>
        </p:nvGrpSpPr>
        <p:grpSpPr>
          <a:xfrm>
            <a:off x="2875221" y="184041"/>
            <a:ext cx="8610601" cy="6489918"/>
            <a:chOff x="1790700" y="228600"/>
            <a:chExt cx="8610601" cy="6489918"/>
          </a:xfrm>
        </p:grpSpPr>
        <p:sp>
          <p:nvSpPr>
            <p:cNvPr id="160" name="Rectangle 159"/>
            <p:cNvSpPr/>
            <p:nvPr/>
          </p:nvSpPr>
          <p:spPr>
            <a:xfrm>
              <a:off x="1790700" y="519487"/>
              <a:ext cx="8610600" cy="358468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1790700" y="4114800"/>
              <a:ext cx="8610601" cy="2603718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90701" y="228601"/>
              <a:ext cx="1371599" cy="27699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/>
                <a:t>INSTITUSI</a:t>
              </a:r>
              <a:endParaRPr lang="en-US" sz="12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62299" y="228601"/>
              <a:ext cx="1987044" cy="27699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PERSIAPAN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37467" y="228601"/>
              <a:ext cx="3739832" cy="276999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/>
                <a:t>PELAKSANAAN</a:t>
              </a:r>
              <a:endParaRPr lang="en-US" sz="12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877299" y="228601"/>
              <a:ext cx="1524000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OUTPUT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83416" y="830760"/>
              <a:ext cx="1102549" cy="430887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PIU (BALAI/UPT)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7351" y="4774463"/>
              <a:ext cx="1102549" cy="261610"/>
            </a:xfrm>
            <a:prstGeom prst="rect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PMTC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3210048" y="4762959"/>
              <a:ext cx="1752600" cy="466725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Panduan Teknis </a:t>
              </a:r>
              <a:r>
                <a:rPr lang="en-US" sz="1100" b="1" dirty="0" err="1">
                  <a:solidFill>
                    <a:schemeClr val="tx1"/>
                  </a:solidFill>
                </a:rPr>
                <a:t>Pelaksanaan</a:t>
              </a:r>
              <a:r>
                <a:rPr lang="en-US" sz="1100" b="1" dirty="0">
                  <a:solidFill>
                    <a:schemeClr val="tx1"/>
                  </a:solidFill>
                </a:rPr>
                <a:t> IISAP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3548251" y="5334734"/>
              <a:ext cx="1000125" cy="2667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Desk Study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3552825" y="5734717"/>
              <a:ext cx="1438275" cy="31704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100" b="1" dirty="0">
                  <a:solidFill>
                    <a:schemeClr val="tx1"/>
                  </a:solidFill>
                </a:rPr>
                <a:t>Rencana Kerja Rinci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556093" y="6157851"/>
              <a:ext cx="1347787" cy="409575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P</a:t>
              </a:r>
              <a:r>
                <a:rPr lang="id-ID" sz="1100" b="1" dirty="0">
                  <a:solidFill>
                    <a:schemeClr val="tx1"/>
                  </a:solidFill>
                </a:rPr>
                <a:t>erumusan Konsep Modul Pelatihan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07349" y="5738751"/>
              <a:ext cx="1102550" cy="46166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Arial" pitchFamily="34" charset="0"/>
                </a:rPr>
                <a:t>PMO (DGA-KKP)</a:t>
              </a:r>
            </a:p>
          </p:txBody>
        </p:sp>
        <p:sp>
          <p:nvSpPr>
            <p:cNvPr id="118" name="Line 8"/>
            <p:cNvSpPr>
              <a:spLocks noChangeShapeType="1"/>
            </p:cNvSpPr>
            <p:nvPr/>
          </p:nvSpPr>
          <p:spPr bwMode="auto">
            <a:xfrm>
              <a:off x="2514599" y="2687261"/>
              <a:ext cx="0" cy="2087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/>
              <a:tailEnd type="non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/>
                <a:t>                   </a:t>
              </a:r>
            </a:p>
          </p:txBody>
        </p:sp>
        <p:cxnSp>
          <p:nvCxnSpPr>
            <p:cNvPr id="153" name="Shape 152"/>
            <p:cNvCxnSpPr/>
            <p:nvPr/>
          </p:nvCxnSpPr>
          <p:spPr>
            <a:xfrm rot="5400000" flipH="1" flipV="1">
              <a:off x="2635142" y="1673119"/>
              <a:ext cx="1587710" cy="228602"/>
            </a:xfrm>
            <a:prstGeom prst="bentConnector3">
              <a:avLst>
                <a:gd name="adj1" fmla="val 99556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hape 156"/>
            <p:cNvCxnSpPr/>
            <p:nvPr/>
          </p:nvCxnSpPr>
          <p:spPr>
            <a:xfrm rot="16200000" flipH="1">
              <a:off x="2866172" y="5678210"/>
              <a:ext cx="1132953" cy="235902"/>
            </a:xfrm>
            <a:prstGeom prst="bentConnector3">
              <a:avLst>
                <a:gd name="adj1" fmla="val 100443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Line 5"/>
            <p:cNvSpPr>
              <a:spLocks noChangeShapeType="1"/>
            </p:cNvSpPr>
            <p:nvPr/>
          </p:nvSpPr>
          <p:spPr bwMode="auto">
            <a:xfrm>
              <a:off x="3319650" y="5897952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5"/>
            <p:cNvSpPr>
              <a:spLocks noChangeShapeType="1"/>
            </p:cNvSpPr>
            <p:nvPr/>
          </p:nvSpPr>
          <p:spPr bwMode="auto">
            <a:xfrm>
              <a:off x="3321875" y="5461781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5"/>
            <p:cNvSpPr>
              <a:spLocks noChangeShapeType="1"/>
            </p:cNvSpPr>
            <p:nvPr/>
          </p:nvSpPr>
          <p:spPr bwMode="auto">
            <a:xfrm>
              <a:off x="3314696" y="1623950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72" name="Straight Connector 171"/>
            <p:cNvCxnSpPr/>
            <p:nvPr/>
          </p:nvCxnSpPr>
          <p:spPr>
            <a:xfrm flipH="1">
              <a:off x="5089969" y="495299"/>
              <a:ext cx="46357" cy="6039408"/>
            </a:xfrm>
            <a:prstGeom prst="line">
              <a:avLst/>
            </a:prstGeom>
            <a:ln w="1270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H="1">
              <a:off x="8820150" y="504825"/>
              <a:ext cx="57151" cy="6029884"/>
            </a:xfrm>
            <a:prstGeom prst="line">
              <a:avLst/>
            </a:prstGeom>
            <a:ln w="1270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H="1">
              <a:off x="3133724" y="495299"/>
              <a:ext cx="28576" cy="6039408"/>
            </a:xfrm>
            <a:prstGeom prst="line">
              <a:avLst/>
            </a:prstGeom>
            <a:ln w="1270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Flowchart: Multidocument 145"/>
            <p:cNvSpPr/>
            <p:nvPr/>
          </p:nvSpPr>
          <p:spPr>
            <a:xfrm>
              <a:off x="7865056" y="3918933"/>
              <a:ext cx="850560" cy="486223"/>
            </a:xfrm>
            <a:prstGeom prst="flowChartMultidocumen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000" b="1" dirty="0">
                  <a:solidFill>
                    <a:schemeClr val="tx1"/>
                  </a:solidFill>
                </a:rPr>
                <a:t>Modul Pelatihan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 rot="5400000" flipH="1" flipV="1">
              <a:off x="9335292" y="5063908"/>
              <a:ext cx="380998" cy="158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 Box 17"/>
            <p:cNvSpPr txBox="1">
              <a:spLocks noChangeArrowheads="1"/>
            </p:cNvSpPr>
            <p:nvPr/>
          </p:nvSpPr>
          <p:spPr bwMode="auto">
            <a:xfrm>
              <a:off x="3524322" y="2081712"/>
              <a:ext cx="1523274" cy="26955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  <a:latin typeface="Arial Narrow" pitchFamily="34" charset="0"/>
                </a:rPr>
                <a:t>SOSIALISASI PROGRAM</a:t>
              </a:r>
              <a:endParaRPr lang="en-US" sz="10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01" name="Text Box 17"/>
            <p:cNvSpPr txBox="1">
              <a:spLocks noChangeArrowheads="1"/>
            </p:cNvSpPr>
            <p:nvPr/>
          </p:nvSpPr>
          <p:spPr bwMode="auto">
            <a:xfrm>
              <a:off x="7329382" y="4648201"/>
              <a:ext cx="1471717" cy="608947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100" b="1" dirty="0">
                  <a:solidFill>
                    <a:schemeClr val="bg1"/>
                  </a:solidFill>
                </a:rPr>
                <a:t>PENYUSUNAN MODUL PELATIHAN</a:t>
              </a:r>
              <a:r>
                <a:rPr lang="en-US" sz="1100" b="1" dirty="0">
                  <a:solidFill>
                    <a:schemeClr val="bg1"/>
                  </a:solidFill>
                </a:rPr>
                <a:t> (OUTPUT 1 – 3)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08" name="Text Box 17"/>
            <p:cNvSpPr txBox="1">
              <a:spLocks noChangeArrowheads="1"/>
            </p:cNvSpPr>
            <p:nvPr/>
          </p:nvSpPr>
          <p:spPr bwMode="auto">
            <a:xfrm>
              <a:off x="5524499" y="4748150"/>
              <a:ext cx="1464666" cy="422540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100" b="1" dirty="0">
                  <a:solidFill>
                    <a:schemeClr val="bg1"/>
                  </a:solidFill>
                </a:rPr>
                <a:t>PENGOLAHAN &amp; ANALISA DATA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3" name="Text Box 17"/>
            <p:cNvSpPr txBox="1">
              <a:spLocks noChangeArrowheads="1"/>
            </p:cNvSpPr>
            <p:nvPr/>
          </p:nvSpPr>
          <p:spPr bwMode="auto">
            <a:xfrm>
              <a:off x="3524408" y="823095"/>
              <a:ext cx="1480420" cy="37507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900" b="1" dirty="0">
                  <a:solidFill>
                    <a:schemeClr val="bg1"/>
                  </a:solidFill>
                  <a:latin typeface="Arial Narrow" pitchFamily="34" charset="0"/>
                </a:rPr>
                <a:t>SELEKSI KELOMPOK </a:t>
              </a:r>
              <a:r>
                <a:rPr lang="en-US" sz="900" b="1" dirty="0">
                  <a:solidFill>
                    <a:schemeClr val="bg1"/>
                  </a:solidFill>
                  <a:latin typeface="Arial Narrow" pitchFamily="34" charset="0"/>
                </a:rPr>
                <a:t>PETMBAK UDANG &amp; HSRS</a:t>
              </a:r>
              <a:endParaRPr lang="en-US" sz="9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cxnSp>
          <p:nvCxnSpPr>
            <p:cNvPr id="120" name="Straight Arrow Connector 119"/>
            <p:cNvCxnSpPr>
              <a:cxnSpLocks/>
              <a:stCxn id="91" idx="2"/>
              <a:endCxn id="94" idx="0"/>
            </p:cNvCxnSpPr>
            <p:nvPr/>
          </p:nvCxnSpPr>
          <p:spPr>
            <a:xfrm flipH="1">
              <a:off x="6958300" y="1024808"/>
              <a:ext cx="989" cy="34679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rot="5400000">
              <a:off x="6323805" y="5273959"/>
              <a:ext cx="2286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1971675" y="2438400"/>
              <a:ext cx="1114425" cy="261610"/>
            </a:xfrm>
            <a:prstGeom prst="rect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FASILITATOR</a:t>
              </a:r>
            </a:p>
          </p:txBody>
        </p:sp>
        <p:cxnSp>
          <p:nvCxnSpPr>
            <p:cNvPr id="92" name="Straight Arrow Connector 91"/>
            <p:cNvCxnSpPr>
              <a:stCxn id="87" idx="0"/>
              <a:endCxn id="34" idx="2"/>
            </p:cNvCxnSpPr>
            <p:nvPr/>
          </p:nvCxnSpPr>
          <p:spPr>
            <a:xfrm flipV="1">
              <a:off x="2528888" y="1261646"/>
              <a:ext cx="5803" cy="117675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cxnSpLocks/>
            </p:cNvCxnSpPr>
            <p:nvPr/>
          </p:nvCxnSpPr>
          <p:spPr>
            <a:xfrm flipH="1">
              <a:off x="2490429" y="5036074"/>
              <a:ext cx="1" cy="70267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Line 5"/>
            <p:cNvSpPr>
              <a:spLocks noChangeShapeType="1"/>
            </p:cNvSpPr>
            <p:nvPr/>
          </p:nvSpPr>
          <p:spPr bwMode="auto">
            <a:xfrm>
              <a:off x="3005323" y="4981354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Text Box 17"/>
            <p:cNvSpPr txBox="1">
              <a:spLocks noChangeArrowheads="1"/>
            </p:cNvSpPr>
            <p:nvPr/>
          </p:nvSpPr>
          <p:spPr bwMode="auto">
            <a:xfrm>
              <a:off x="3531497" y="2327455"/>
              <a:ext cx="1515743" cy="40529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/>
                <a:t>SECARA BERJENJANG (KAB, KEC &amp; DESA)</a:t>
              </a:r>
              <a:endParaRPr lang="en-US" sz="1000" dirty="0"/>
            </a:p>
          </p:txBody>
        </p:sp>
        <p:sp>
          <p:nvSpPr>
            <p:cNvPr id="88" name="Text Box 17"/>
            <p:cNvSpPr txBox="1">
              <a:spLocks noChangeArrowheads="1"/>
            </p:cNvSpPr>
            <p:nvPr/>
          </p:nvSpPr>
          <p:spPr bwMode="auto">
            <a:xfrm>
              <a:off x="3552818" y="3062079"/>
              <a:ext cx="1451294" cy="38398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>
                  <a:solidFill>
                    <a:schemeClr val="bg1"/>
                  </a:solidFill>
                  <a:latin typeface="Arial Narrow" pitchFamily="34" charset="0"/>
                </a:rPr>
                <a:t>KAJIAN  PROFIL KAWASAN</a:t>
              </a:r>
              <a:endParaRPr lang="en-US" sz="10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90" name="Text Box 17"/>
            <p:cNvSpPr txBox="1">
              <a:spLocks noChangeArrowheads="1"/>
            </p:cNvSpPr>
            <p:nvPr/>
          </p:nvSpPr>
          <p:spPr bwMode="auto">
            <a:xfrm>
              <a:off x="3554351" y="3451969"/>
              <a:ext cx="1450982" cy="23053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/>
                <a:t>BASELINE SURVEY</a:t>
              </a:r>
              <a:endParaRPr lang="en-US" sz="1000" dirty="0"/>
            </a:p>
          </p:txBody>
        </p:sp>
        <p:sp>
          <p:nvSpPr>
            <p:cNvPr id="2" name="Oval 1"/>
            <p:cNvSpPr/>
            <p:nvPr/>
          </p:nvSpPr>
          <p:spPr>
            <a:xfrm>
              <a:off x="5753099" y="1600200"/>
              <a:ext cx="2442854" cy="22396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1" name="Text Box 17"/>
            <p:cNvSpPr txBox="1">
              <a:spLocks noChangeArrowheads="1"/>
            </p:cNvSpPr>
            <p:nvPr/>
          </p:nvSpPr>
          <p:spPr bwMode="auto">
            <a:xfrm>
              <a:off x="6019800" y="620758"/>
              <a:ext cx="1878976" cy="404050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>
                  <a:solidFill>
                    <a:schemeClr val="bg1"/>
                  </a:solidFill>
                </a:rPr>
                <a:t>SOCIAL IMPACT ASSESSEMNT &amp; INITIAL PUBLIC CONSULTATION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4" name="Text Box 17"/>
            <p:cNvSpPr txBox="1">
              <a:spLocks noChangeArrowheads="1"/>
            </p:cNvSpPr>
            <p:nvPr/>
          </p:nvSpPr>
          <p:spPr bwMode="auto">
            <a:xfrm>
              <a:off x="6292202" y="1371601"/>
              <a:ext cx="1332195" cy="584497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>
                  <a:solidFill>
                    <a:schemeClr val="bg1"/>
                  </a:solidFill>
                </a:rPr>
                <a:t>CAPACITY BUILDING KELOMPOK PETAMBAK &amp; HSRT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3" name="Text Box 17"/>
            <p:cNvSpPr txBox="1">
              <a:spLocks noChangeArrowheads="1"/>
            </p:cNvSpPr>
            <p:nvPr/>
          </p:nvSpPr>
          <p:spPr bwMode="auto">
            <a:xfrm>
              <a:off x="5225401" y="2108740"/>
              <a:ext cx="1066800" cy="578521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</a:rPr>
                <a:t>FGD -</a:t>
              </a:r>
              <a:r>
                <a:rPr lang="en-US" sz="1000" b="1" dirty="0">
                  <a:solidFill>
                    <a:schemeClr val="bg1"/>
                  </a:solidFill>
                </a:rPr>
                <a:t>1</a:t>
              </a:r>
              <a:r>
                <a:rPr lang="id-ID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ANALISIS KEBUTUHAN KELOMPOK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7" name="Text Box 17"/>
            <p:cNvSpPr txBox="1">
              <a:spLocks noChangeArrowheads="1"/>
            </p:cNvSpPr>
            <p:nvPr/>
          </p:nvSpPr>
          <p:spPr bwMode="auto">
            <a:xfrm>
              <a:off x="5201278" y="2857396"/>
              <a:ext cx="1285179" cy="538057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</a:rPr>
                <a:t>FGD-</a:t>
              </a:r>
              <a:r>
                <a:rPr lang="en-US" sz="1000" b="1" dirty="0">
                  <a:solidFill>
                    <a:schemeClr val="bg1"/>
                  </a:solidFill>
                </a:rPr>
                <a:t>2</a:t>
              </a:r>
              <a:r>
                <a:rPr lang="id-ID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PENYUSUNAN RENCANA AKSI KELOMPOK </a:t>
              </a:r>
              <a:r>
                <a:rPr lang="en-US" sz="1000" b="1" dirty="0">
                  <a:solidFill>
                    <a:schemeClr val="bg1"/>
                  </a:solidFill>
                  <a:sym typeface="Wingdings" panose="05000000000000000000" pitchFamily="2" charset="2"/>
                </a:rPr>
                <a:t> CDP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0" name="Text Box 17"/>
            <p:cNvSpPr txBox="1">
              <a:spLocks noChangeArrowheads="1"/>
            </p:cNvSpPr>
            <p:nvPr/>
          </p:nvSpPr>
          <p:spPr bwMode="auto">
            <a:xfrm>
              <a:off x="6238373" y="3567449"/>
              <a:ext cx="1419726" cy="608948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</a:pPr>
              <a:r>
                <a:rPr lang="id-ID" sz="1000" b="1" dirty="0">
                  <a:solidFill>
                    <a:schemeClr val="bg1"/>
                  </a:solidFill>
                </a:rPr>
                <a:t>PELATIAHAN KELOMPOK</a:t>
              </a:r>
              <a:endParaRPr lang="en-US" sz="1000" b="1" dirty="0">
                <a:solidFill>
                  <a:schemeClr val="bg1"/>
                </a:solidFill>
              </a:endParaRPr>
            </a:p>
            <a:p>
              <a:pPr algn="ctr" fontAlgn="base">
                <a:spcBef>
                  <a:spcPct val="0"/>
                </a:spcBef>
              </a:pPr>
              <a:r>
                <a:rPr lang="en-US" sz="1000" b="1" dirty="0">
                  <a:solidFill>
                    <a:schemeClr val="bg1"/>
                  </a:solidFill>
                </a:rPr>
                <a:t>(Output 1-3)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1" name="Text Box 17"/>
            <p:cNvSpPr txBox="1">
              <a:spLocks noChangeArrowheads="1"/>
            </p:cNvSpPr>
            <p:nvPr/>
          </p:nvSpPr>
          <p:spPr bwMode="auto">
            <a:xfrm>
              <a:off x="7480846" y="2941687"/>
              <a:ext cx="1318000" cy="394951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</a:rPr>
                <a:t>STIMULAN BAHAN</a:t>
              </a:r>
              <a:r>
                <a:rPr lang="en-US" sz="1000" b="1" dirty="0">
                  <a:solidFill>
                    <a:schemeClr val="bg1"/>
                  </a:solidFill>
                </a:rPr>
                <a:t> &amp;</a:t>
              </a:r>
              <a:r>
                <a:rPr lang="id-ID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>
                  <a:solidFill>
                    <a:schemeClr val="bg1"/>
                  </a:solidFill>
                </a:rPr>
                <a:t>SARANA </a:t>
              </a:r>
              <a:r>
                <a:rPr lang="id-ID" sz="1000" b="1" dirty="0">
                  <a:solidFill>
                    <a:schemeClr val="bg1"/>
                  </a:solidFill>
                </a:rPr>
                <a:t>PRODUKSI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1" name="Text Box 17"/>
            <p:cNvSpPr txBox="1">
              <a:spLocks noChangeArrowheads="1"/>
            </p:cNvSpPr>
            <p:nvPr/>
          </p:nvSpPr>
          <p:spPr bwMode="auto">
            <a:xfrm>
              <a:off x="7590406" y="2058718"/>
              <a:ext cx="1043050" cy="675770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</a:pPr>
              <a:r>
                <a:rPr lang="id-ID" sz="1000" b="1" dirty="0">
                  <a:solidFill>
                    <a:schemeClr val="bg1"/>
                  </a:solidFill>
                </a:rPr>
                <a:t>FGD-4</a:t>
              </a:r>
            </a:p>
            <a:p>
              <a:pPr algn="ctr" fontAlgn="base">
                <a:spcBef>
                  <a:spcPct val="0"/>
                </a:spcBef>
              </a:pPr>
              <a:r>
                <a:rPr lang="id-ID" sz="1000" b="1" dirty="0">
                  <a:solidFill>
                    <a:schemeClr val="bg1"/>
                  </a:solidFill>
                </a:rPr>
                <a:t>TEMU BISNIS (</a:t>
              </a:r>
              <a:r>
                <a:rPr lang="en-US" sz="1000" b="1" dirty="0">
                  <a:solidFill>
                    <a:schemeClr val="bg1"/>
                  </a:solidFill>
                </a:rPr>
                <a:t>PENGEMBANGJEJARING</a:t>
              </a:r>
              <a:r>
                <a:rPr lang="id-ID" sz="1000" b="1" dirty="0">
                  <a:solidFill>
                    <a:schemeClr val="bg1"/>
                  </a:solidFill>
                </a:rPr>
                <a:t>) 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31" name="Text Box 17"/>
            <p:cNvSpPr txBox="1">
              <a:spLocks noChangeArrowheads="1"/>
            </p:cNvSpPr>
            <p:nvPr/>
          </p:nvSpPr>
          <p:spPr bwMode="auto">
            <a:xfrm>
              <a:off x="6339218" y="2581276"/>
              <a:ext cx="1285179" cy="2712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900" b="1" dirty="0">
                  <a:latin typeface="Arial Black" pitchFamily="34" charset="0"/>
                </a:rPr>
                <a:t>PENDAMPINGAN</a:t>
              </a:r>
              <a:endParaRPr lang="en-US" sz="900" dirty="0">
                <a:latin typeface="Arial Black" pitchFamily="34" charset="0"/>
              </a:endParaRPr>
            </a:p>
          </p:txBody>
        </p:sp>
        <p:sp>
          <p:nvSpPr>
            <p:cNvPr id="24" name="Circular Arrow 23"/>
            <p:cNvSpPr/>
            <p:nvPr/>
          </p:nvSpPr>
          <p:spPr>
            <a:xfrm flipH="1">
              <a:off x="6499578" y="2124831"/>
              <a:ext cx="927192" cy="763466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32" name="Circular Arrow 131"/>
            <p:cNvSpPr/>
            <p:nvPr/>
          </p:nvSpPr>
          <p:spPr>
            <a:xfrm flipV="1">
              <a:off x="6550782" y="2440561"/>
              <a:ext cx="878965" cy="732021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cxnSp>
          <p:nvCxnSpPr>
            <p:cNvPr id="133" name="Straight Arrow Connector 132"/>
            <p:cNvCxnSpPr>
              <a:cxnSpLocks/>
              <a:endCxn id="144" idx="2"/>
            </p:cNvCxnSpPr>
            <p:nvPr/>
          </p:nvCxnSpPr>
          <p:spPr>
            <a:xfrm flipH="1" flipV="1">
              <a:off x="9657174" y="3816556"/>
              <a:ext cx="7054" cy="74857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 Box 17"/>
            <p:cNvSpPr txBox="1">
              <a:spLocks noChangeArrowheads="1"/>
            </p:cNvSpPr>
            <p:nvPr/>
          </p:nvSpPr>
          <p:spPr bwMode="auto">
            <a:xfrm>
              <a:off x="5538690" y="5399644"/>
              <a:ext cx="2165202" cy="329303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</a:rPr>
                <a:t>PENYUSUNAN DOKUMEN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3" name="Text Box 17"/>
            <p:cNvSpPr txBox="1">
              <a:spLocks noChangeArrowheads="1"/>
            </p:cNvSpPr>
            <p:nvPr/>
          </p:nvSpPr>
          <p:spPr bwMode="auto">
            <a:xfrm>
              <a:off x="8989249" y="789111"/>
              <a:ext cx="1335851" cy="41214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id-ID" sz="1000" b="1" dirty="0">
                  <a:solidFill>
                    <a:schemeClr val="bg1"/>
                  </a:solidFill>
                </a:rPr>
                <a:t>PENINGKATAN KAPASITAS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4" name="Text Box 17"/>
            <p:cNvSpPr txBox="1">
              <a:spLocks noChangeArrowheads="1"/>
            </p:cNvSpPr>
            <p:nvPr/>
          </p:nvSpPr>
          <p:spPr bwMode="auto">
            <a:xfrm>
              <a:off x="8989249" y="1177449"/>
              <a:ext cx="1335850" cy="263910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 err="1">
                  <a:latin typeface="Arial Narrow" pitchFamily="34" charset="0"/>
                </a:rPr>
                <a:t>Peningkatan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Kapasitas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Staf</a:t>
              </a:r>
              <a:r>
                <a:rPr lang="en-US" sz="1100" b="1" dirty="0">
                  <a:latin typeface="Arial Narrow" pitchFamily="34" charset="0"/>
                </a:rPr>
                <a:t> UPT DJPB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 err="1">
                  <a:latin typeface="Arial Narrow" pitchFamily="34" charset="0"/>
                </a:rPr>
                <a:t>Peningkatan</a:t>
              </a:r>
              <a:r>
                <a:rPr lang="id-ID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kapasitas</a:t>
              </a:r>
              <a:r>
                <a:rPr lang="id-ID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Petambak</a:t>
              </a:r>
              <a:r>
                <a:rPr lang="en-US" sz="1100" b="1" dirty="0">
                  <a:latin typeface="Arial Narrow" pitchFamily="34" charset="0"/>
                </a:rPr>
                <a:t> &amp; HSRT</a:t>
              </a:r>
              <a:endParaRPr lang="id-ID" sz="1100" b="1" dirty="0">
                <a:latin typeface="Arial Narrow" pitchFamily="34" charset="0"/>
              </a:endParaRP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 err="1">
                  <a:latin typeface="Arial Narrow" pitchFamily="34" charset="0"/>
                </a:rPr>
                <a:t>Dukungan</a:t>
              </a:r>
              <a:r>
                <a:rPr lang="en-US" sz="1100" b="1" dirty="0">
                  <a:latin typeface="Arial Narrow" pitchFamily="34" charset="0"/>
                </a:rPr>
                <a:t> stakeholder </a:t>
              </a:r>
              <a:r>
                <a:rPr lang="en-US" sz="1100" b="1" dirty="0" err="1">
                  <a:latin typeface="Arial Narrow" pitchFamily="34" charset="0"/>
                </a:rPr>
                <a:t>daerah</a:t>
              </a:r>
              <a:endParaRPr lang="en-US" sz="1100" b="1" dirty="0">
                <a:latin typeface="Arial Narrow" pitchFamily="34" charset="0"/>
              </a:endParaRP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 err="1">
                  <a:latin typeface="Arial Narrow" pitchFamily="34" charset="0"/>
                </a:rPr>
                <a:t>Peningkatan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Produksi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Udang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 err="1">
                  <a:latin typeface="Arial Narrow" pitchFamily="34" charset="0"/>
                </a:rPr>
                <a:t>Minimaliasi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Dampak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Lingkungan</a:t>
              </a:r>
              <a:endParaRPr lang="en-US" sz="1100" b="1" dirty="0">
                <a:latin typeface="Arial Narrow" pitchFamily="34" charset="0"/>
              </a:endParaRPr>
            </a:p>
          </p:txBody>
        </p:sp>
        <p:sp>
          <p:nvSpPr>
            <p:cNvPr id="148" name="Text Box 17"/>
            <p:cNvSpPr txBox="1">
              <a:spLocks noChangeArrowheads="1"/>
            </p:cNvSpPr>
            <p:nvPr/>
          </p:nvSpPr>
          <p:spPr bwMode="auto">
            <a:xfrm>
              <a:off x="9019399" y="4565128"/>
              <a:ext cx="1335851" cy="26098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>
                  <a:solidFill>
                    <a:schemeClr val="bg1"/>
                  </a:solidFill>
                </a:rPr>
                <a:t>DOKUMEN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9" name="Text Box 17"/>
            <p:cNvSpPr txBox="1">
              <a:spLocks noChangeArrowheads="1"/>
            </p:cNvSpPr>
            <p:nvPr/>
          </p:nvSpPr>
          <p:spPr bwMode="auto">
            <a:xfrm>
              <a:off x="9018681" y="4823478"/>
              <a:ext cx="1335850" cy="10461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>
                  <a:latin typeface="Arial Narrow" pitchFamily="34" charset="0"/>
                </a:rPr>
                <a:t>SADP KAB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>
                  <a:latin typeface="Arial Narrow" pitchFamily="34" charset="0"/>
                </a:rPr>
                <a:t>SAFEGUARD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>
                  <a:latin typeface="Arial Narrow" pitchFamily="34" charset="0"/>
                </a:rPr>
                <a:t>MONEV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id-ID" sz="1100" b="1" dirty="0">
                  <a:latin typeface="Arial Narrow" pitchFamily="34" charset="0"/>
                </a:rPr>
                <a:t>Draft  Exit Strategy </a:t>
              </a:r>
              <a:r>
                <a:rPr lang="en-US" sz="1100" b="1" dirty="0">
                  <a:latin typeface="Arial Narrow" pitchFamily="34" charset="0"/>
                </a:rPr>
                <a:t>IISAP</a:t>
              </a:r>
            </a:p>
          </p:txBody>
        </p:sp>
        <p:cxnSp>
          <p:nvCxnSpPr>
            <p:cNvPr id="150" name="Elbow Connector 149"/>
            <p:cNvCxnSpPr>
              <a:cxnSpLocks/>
            </p:cNvCxnSpPr>
            <p:nvPr/>
          </p:nvCxnSpPr>
          <p:spPr>
            <a:xfrm rot="5400000" flipH="1" flipV="1">
              <a:off x="8164787" y="1234258"/>
              <a:ext cx="881267" cy="767655"/>
            </a:xfrm>
            <a:prstGeom prst="bentConnector3">
              <a:avLst>
                <a:gd name="adj1" fmla="val 99467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cxnSpLocks/>
              <a:stCxn id="146" idx="0"/>
              <a:endCxn id="110" idx="3"/>
            </p:cNvCxnSpPr>
            <p:nvPr/>
          </p:nvCxnSpPr>
          <p:spPr>
            <a:xfrm rot="16200000" flipV="1">
              <a:off x="7979972" y="3550052"/>
              <a:ext cx="47009" cy="690752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Line 5"/>
            <p:cNvSpPr>
              <a:spLocks noChangeShapeType="1"/>
            </p:cNvSpPr>
            <p:nvPr/>
          </p:nvSpPr>
          <p:spPr bwMode="auto">
            <a:xfrm>
              <a:off x="3086100" y="2585419"/>
              <a:ext cx="22859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Text Box 17"/>
            <p:cNvSpPr txBox="1">
              <a:spLocks noChangeArrowheads="1"/>
            </p:cNvSpPr>
            <p:nvPr/>
          </p:nvSpPr>
          <p:spPr bwMode="auto">
            <a:xfrm>
              <a:off x="5538690" y="5706436"/>
              <a:ext cx="2682903" cy="9229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id-ID" sz="1100" b="1" dirty="0">
                  <a:latin typeface="Arial Narrow" pitchFamily="34" charset="0"/>
                </a:rPr>
                <a:t>Draft </a:t>
              </a:r>
              <a:r>
                <a:rPr lang="en-US" sz="1100" b="1" dirty="0">
                  <a:latin typeface="Arial Narrow" pitchFamily="34" charset="0"/>
                </a:rPr>
                <a:t>SADP</a:t>
              </a:r>
              <a:endParaRPr lang="id-ID" sz="1100" b="1" dirty="0">
                <a:latin typeface="Arial Narrow" pitchFamily="34" charset="0"/>
              </a:endParaRP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>
                  <a:latin typeface="Arial Narrow" pitchFamily="34" charset="0"/>
                </a:rPr>
                <a:t>Draft Safeguard </a:t>
              </a:r>
              <a:r>
                <a:rPr lang="en-US" sz="1100" b="1" dirty="0" err="1">
                  <a:latin typeface="Arial Narrow" pitchFamily="34" charset="0"/>
                </a:rPr>
                <a:t>Enironment</a:t>
              </a:r>
              <a:r>
                <a:rPr lang="en-US" sz="1100" b="1" dirty="0">
                  <a:latin typeface="Arial Narrow" pitchFamily="34" charset="0"/>
                </a:rPr>
                <a:t>, </a:t>
              </a:r>
              <a:r>
                <a:rPr lang="en-US" sz="1100" b="1" dirty="0" err="1">
                  <a:latin typeface="Arial Narrow" pitchFamily="34" charset="0"/>
                </a:rPr>
                <a:t>Sosial</a:t>
              </a:r>
              <a:r>
                <a:rPr lang="en-US" sz="1100" b="1" dirty="0">
                  <a:latin typeface="Arial Narrow" pitchFamily="34" charset="0"/>
                </a:rPr>
                <a:t> &amp; Gender</a:t>
              </a:r>
            </a:p>
            <a:p>
              <a:pPr marL="171450" indent="-171450" fontAlgn="base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en-US" sz="1100" b="1" dirty="0">
                  <a:latin typeface="Arial Narrow" pitchFamily="34" charset="0"/>
                </a:rPr>
                <a:t>DED </a:t>
              </a:r>
              <a:r>
                <a:rPr lang="en-US" sz="1100" b="1" dirty="0" err="1">
                  <a:latin typeface="Arial Narrow" pitchFamily="34" charset="0"/>
                </a:rPr>
                <a:t>Laboratorium</a:t>
              </a:r>
              <a:r>
                <a:rPr lang="en-US" sz="1100" b="1" dirty="0">
                  <a:latin typeface="Arial Narrow" pitchFamily="34" charset="0"/>
                </a:rPr>
                <a:t>, NC &amp; MBC, </a:t>
              </a:r>
              <a:r>
                <a:rPr lang="en-US" sz="1100" b="1" dirty="0" err="1">
                  <a:latin typeface="Arial Narrow" pitchFamily="34" charset="0"/>
                </a:rPr>
                <a:t>tambak</a:t>
              </a:r>
              <a:r>
                <a:rPr lang="en-US" sz="1100" b="1" dirty="0">
                  <a:latin typeface="Arial Narrow" pitchFamily="34" charset="0"/>
                </a:rPr>
                <a:t> Cluster &amp; </a:t>
              </a:r>
              <a:r>
                <a:rPr lang="en-US" sz="1100" b="1" dirty="0" err="1">
                  <a:latin typeface="Arial Narrow" pitchFamily="34" charset="0"/>
                </a:rPr>
                <a:t>Pengembangan</a:t>
              </a:r>
              <a:r>
                <a:rPr lang="en-US" sz="1100" b="1" dirty="0">
                  <a:latin typeface="Arial Narrow" pitchFamily="34" charset="0"/>
                </a:rPr>
                <a:t> </a:t>
              </a:r>
              <a:r>
                <a:rPr lang="en-US" sz="1100" b="1" dirty="0" err="1">
                  <a:latin typeface="Arial Narrow" pitchFamily="34" charset="0"/>
                </a:rPr>
                <a:t>kawasan</a:t>
              </a:r>
              <a:endParaRPr lang="en-US" sz="1100" b="1" dirty="0">
                <a:latin typeface="Arial Narrow" pitchFamily="34" charset="0"/>
              </a:endParaRPr>
            </a:p>
          </p:txBody>
        </p:sp>
        <p:cxnSp>
          <p:nvCxnSpPr>
            <p:cNvPr id="171" name="Elbow Connector 170"/>
            <p:cNvCxnSpPr>
              <a:cxnSpLocks/>
              <a:stCxn id="176" idx="3"/>
              <a:endCxn id="149" idx="1"/>
            </p:cNvCxnSpPr>
            <p:nvPr/>
          </p:nvCxnSpPr>
          <p:spPr>
            <a:xfrm flipV="1">
              <a:off x="8221593" y="5346576"/>
              <a:ext cx="797089" cy="821342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angle 176"/>
            <p:cNvSpPr/>
            <p:nvPr/>
          </p:nvSpPr>
          <p:spPr>
            <a:xfrm>
              <a:off x="1790700" y="228600"/>
              <a:ext cx="8610600" cy="648991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cxnSp>
          <p:nvCxnSpPr>
            <p:cNvPr id="190" name="Elbow Connector 189"/>
            <p:cNvCxnSpPr/>
            <p:nvPr/>
          </p:nvCxnSpPr>
          <p:spPr>
            <a:xfrm rot="16200000" flipH="1">
              <a:off x="4399931" y="4072344"/>
              <a:ext cx="1507451" cy="266700"/>
            </a:xfrm>
            <a:prstGeom prst="bentConnector3">
              <a:avLst>
                <a:gd name="adj1" fmla="val -549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 Box 17"/>
            <p:cNvSpPr txBox="1">
              <a:spLocks noChangeArrowheads="1"/>
            </p:cNvSpPr>
            <p:nvPr/>
          </p:nvSpPr>
          <p:spPr bwMode="auto">
            <a:xfrm>
              <a:off x="3516578" y="1395351"/>
              <a:ext cx="1503728" cy="4512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900" b="1" dirty="0">
                  <a:solidFill>
                    <a:schemeClr val="bg1"/>
                  </a:solidFill>
                  <a:latin typeface="Arial Narrow" pitchFamily="34" charset="0"/>
                </a:rPr>
                <a:t>USULAN DAFTAR KELOMPOK PETAMBAK UDANG</a:t>
              </a:r>
              <a:endParaRPr lang="en-US" sz="9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 flipH="1">
              <a:off x="4305262" y="1195441"/>
              <a:ext cx="1922" cy="1905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4287844" y="1833519"/>
              <a:ext cx="0" cy="24293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/>
            <p:nvPr/>
          </p:nvCxnSpPr>
          <p:spPr>
            <a:xfrm rot="16200000" flipH="1">
              <a:off x="3025807" y="2878512"/>
              <a:ext cx="825841" cy="239655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 Box 17"/>
            <p:cNvSpPr txBox="1">
              <a:spLocks noChangeArrowheads="1"/>
            </p:cNvSpPr>
            <p:nvPr/>
          </p:nvSpPr>
          <p:spPr bwMode="auto">
            <a:xfrm>
              <a:off x="3540161" y="4163632"/>
              <a:ext cx="1464666" cy="432119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000" b="1" dirty="0">
                  <a:solidFill>
                    <a:schemeClr val="bg1"/>
                  </a:solidFill>
                  <a:latin typeface="Arial Narrow" pitchFamily="34" charset="0"/>
                </a:rPr>
                <a:t>PEMBEKALAN FASILITATOR</a:t>
              </a:r>
              <a:endParaRPr lang="en-US" sz="10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04" name="Line 5"/>
            <p:cNvSpPr>
              <a:spLocks noChangeShapeType="1"/>
            </p:cNvSpPr>
            <p:nvPr/>
          </p:nvSpPr>
          <p:spPr bwMode="auto">
            <a:xfrm>
              <a:off x="5295899" y="4958676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 flipH="1">
              <a:off x="4269480" y="4574511"/>
              <a:ext cx="1922" cy="1905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>
              <a:off x="8221593" y="4384030"/>
              <a:ext cx="0" cy="37892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flipV="1">
              <a:off x="4271961" y="3667403"/>
              <a:ext cx="0" cy="4946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V="1">
              <a:off x="4307184" y="2731460"/>
              <a:ext cx="0" cy="4134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1CE7BC61-538E-3E38-FF0E-86E2F1E6F485}"/>
                </a:ext>
              </a:extLst>
            </p:cNvPr>
            <p:cNvCxnSpPr>
              <a:stCxn id="113" idx="3"/>
              <a:endCxn id="91" idx="1"/>
            </p:cNvCxnSpPr>
            <p:nvPr/>
          </p:nvCxnSpPr>
          <p:spPr>
            <a:xfrm flipV="1">
              <a:off x="5004828" y="822784"/>
              <a:ext cx="1014972" cy="187847"/>
            </a:xfrm>
            <a:prstGeom prst="bentConnector3">
              <a:avLst>
                <a:gd name="adj1" fmla="val 62534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6046C9F3-ADFB-72E2-90DB-F8C4FDE9C3D4}"/>
                </a:ext>
              </a:extLst>
            </p:cNvPr>
            <p:cNvCxnSpPr>
              <a:stCxn id="113" idx="3"/>
              <a:endCxn id="94" idx="1"/>
            </p:cNvCxnSpPr>
            <p:nvPr/>
          </p:nvCxnSpPr>
          <p:spPr>
            <a:xfrm>
              <a:off x="5004829" y="1010631"/>
              <a:ext cx="1287373" cy="653219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4">
              <a:extLst>
                <a:ext uri="{FF2B5EF4-FFF2-40B4-BE49-F238E27FC236}">
                  <a16:creationId xmlns:a16="http://schemas.microsoft.com/office/drawing/2014/main" id="{355AC2D4-F7CF-15CC-266E-ACAADC4C868D}"/>
                </a:ext>
              </a:extLst>
            </p:cNvPr>
            <p:cNvCxnSpPr>
              <a:stCxn id="137" idx="3"/>
              <a:endCxn id="101" idx="2"/>
            </p:cNvCxnSpPr>
            <p:nvPr/>
          </p:nvCxnSpPr>
          <p:spPr>
            <a:xfrm flipV="1">
              <a:off x="7703892" y="5257147"/>
              <a:ext cx="361348" cy="307148"/>
            </a:xfrm>
            <a:prstGeom prst="bentConnector2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EE7F1A3-7B27-68E8-2527-241149FF6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56" y="1224974"/>
            <a:ext cx="24332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Grand Design</a:t>
            </a:r>
          </a:p>
          <a:p>
            <a:pPr algn="ctr"/>
            <a:r>
              <a:rPr lang="en-US" altLang="en-US" sz="2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Capacity Building IISAP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F275-3771-9E0B-0F95-0C01CB0A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9BD8-3A30-D2D9-1407-3E7194BA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800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Kajian </a:t>
            </a:r>
            <a:r>
              <a:rPr lang="en-US" b="1" dirty="0" err="1"/>
              <a:t>Gagasan</a:t>
            </a:r>
            <a:r>
              <a:rPr lang="en-US" b="1" dirty="0"/>
              <a:t> Sarana &amp;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Budidaya</a:t>
            </a:r>
            <a:r>
              <a:rPr lang="en-US" b="1" dirty="0"/>
              <a:t> </a:t>
            </a:r>
            <a:r>
              <a:rPr lang="en-US" b="1" dirty="0" err="1"/>
              <a:t>Udang</a:t>
            </a:r>
            <a:endParaRPr lang="en-ID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C727D1-2A25-8A31-0B38-877E9577C6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667389"/>
              </p:ext>
            </p:extLst>
          </p:nvPr>
        </p:nvGraphicFramePr>
        <p:xfrm>
          <a:off x="467833" y="1600200"/>
          <a:ext cx="11302408" cy="4307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8591">
                  <a:extLst>
                    <a:ext uri="{9D8B030D-6E8A-4147-A177-3AD203B41FA5}">
                      <a16:colId xmlns:a16="http://schemas.microsoft.com/office/drawing/2014/main" val="3235441577"/>
                    </a:ext>
                  </a:extLst>
                </a:gridCol>
                <a:gridCol w="1651890">
                  <a:extLst>
                    <a:ext uri="{9D8B030D-6E8A-4147-A177-3AD203B41FA5}">
                      <a16:colId xmlns:a16="http://schemas.microsoft.com/office/drawing/2014/main" val="782703000"/>
                    </a:ext>
                  </a:extLst>
                </a:gridCol>
                <a:gridCol w="1304124">
                  <a:extLst>
                    <a:ext uri="{9D8B030D-6E8A-4147-A177-3AD203B41FA5}">
                      <a16:colId xmlns:a16="http://schemas.microsoft.com/office/drawing/2014/main" val="3771343076"/>
                    </a:ext>
                  </a:extLst>
                </a:gridCol>
                <a:gridCol w="1113720">
                  <a:extLst>
                    <a:ext uri="{9D8B030D-6E8A-4147-A177-3AD203B41FA5}">
                      <a16:colId xmlns:a16="http://schemas.microsoft.com/office/drawing/2014/main" val="883178519"/>
                    </a:ext>
                  </a:extLst>
                </a:gridCol>
                <a:gridCol w="1146761">
                  <a:extLst>
                    <a:ext uri="{9D8B030D-6E8A-4147-A177-3AD203B41FA5}">
                      <a16:colId xmlns:a16="http://schemas.microsoft.com/office/drawing/2014/main" val="3382127405"/>
                    </a:ext>
                  </a:extLst>
                </a:gridCol>
                <a:gridCol w="1564949">
                  <a:extLst>
                    <a:ext uri="{9D8B030D-6E8A-4147-A177-3AD203B41FA5}">
                      <a16:colId xmlns:a16="http://schemas.microsoft.com/office/drawing/2014/main" val="227669044"/>
                    </a:ext>
                  </a:extLst>
                </a:gridCol>
                <a:gridCol w="1130241">
                  <a:extLst>
                    <a:ext uri="{9D8B030D-6E8A-4147-A177-3AD203B41FA5}">
                      <a16:colId xmlns:a16="http://schemas.microsoft.com/office/drawing/2014/main" val="659828672"/>
                    </a:ext>
                  </a:extLst>
                </a:gridCol>
                <a:gridCol w="1391066">
                  <a:extLst>
                    <a:ext uri="{9D8B030D-6E8A-4147-A177-3AD203B41FA5}">
                      <a16:colId xmlns:a16="http://schemas.microsoft.com/office/drawing/2014/main" val="3791110043"/>
                    </a:ext>
                  </a:extLst>
                </a:gridCol>
                <a:gridCol w="1391066">
                  <a:extLst>
                    <a:ext uri="{9D8B030D-6E8A-4147-A177-3AD203B41FA5}">
                      <a16:colId xmlns:a16="http://schemas.microsoft.com/office/drawing/2014/main" val="286518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No.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Sasaran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Masalah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Hambatan</a:t>
                      </a:r>
                      <a:r>
                        <a:rPr lang="en-US" sz="1400" dirty="0"/>
                        <a:t>/ </a:t>
                      </a:r>
                      <a:r>
                        <a:rPr lang="en-US" sz="1400" dirty="0" err="1"/>
                        <a:t>Penyebab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Masalah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Potensi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Gagasan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Kegiatan</a:t>
                      </a:r>
                      <a:r>
                        <a:rPr lang="en-US" sz="1400" dirty="0"/>
                        <a:t> Sarana &amp; </a:t>
                      </a:r>
                      <a:r>
                        <a:rPr lang="en-US" sz="1400" dirty="0" err="1"/>
                        <a:t>Infastruktur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Jumlah</a:t>
                      </a:r>
                      <a:r>
                        <a:rPr lang="en-US" sz="1400" dirty="0"/>
                        <a:t> Nilai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Urutan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Peringkat</a:t>
                      </a:r>
                      <a:endParaRPr lang="en-ID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Dmapak</a:t>
                      </a:r>
                      <a:endParaRPr lang="en-ID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475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Petambak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Tradisional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3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Perempuan dan </a:t>
                      </a:r>
                      <a:r>
                        <a:rPr lang="en-US" dirty="0" err="1"/>
                        <a:t>Istri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Petambak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Masyarakat Adat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6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Berkebutuhan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khusus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3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Dll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38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5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251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5353-8017-52A6-432B-62F25F9E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903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/>
              <a:t>Matriks</a:t>
            </a:r>
            <a:r>
              <a:rPr lang="en-US" sz="3200" b="1" dirty="0"/>
              <a:t> </a:t>
            </a:r>
            <a:r>
              <a:rPr lang="en-US" sz="3200" b="1" dirty="0" err="1"/>
              <a:t>Diskusi</a:t>
            </a:r>
            <a:r>
              <a:rPr lang="en-US" sz="3200" b="1" dirty="0"/>
              <a:t> Resume </a:t>
            </a:r>
            <a:r>
              <a:rPr lang="en-US" sz="3200" b="1" dirty="0" err="1"/>
              <a:t>Kebutuhan</a:t>
            </a:r>
            <a:r>
              <a:rPr lang="en-US" sz="3200" b="1" dirty="0"/>
              <a:t> Sarana dan </a:t>
            </a:r>
            <a:r>
              <a:rPr lang="en-US" sz="3200" b="1" dirty="0" err="1"/>
              <a:t>Inrfastruktur</a:t>
            </a:r>
            <a:r>
              <a:rPr lang="en-US" sz="3200" b="1" dirty="0"/>
              <a:t> </a:t>
            </a:r>
            <a:r>
              <a:rPr lang="en-US" sz="3200" b="1" dirty="0" err="1"/>
              <a:t>Budidaya</a:t>
            </a:r>
            <a:r>
              <a:rPr lang="en-US" sz="3200" b="1" dirty="0"/>
              <a:t> </a:t>
            </a:r>
            <a:r>
              <a:rPr lang="en-US" sz="3200" b="1" dirty="0" err="1"/>
              <a:t>Udang</a:t>
            </a:r>
            <a:r>
              <a:rPr lang="en-US" sz="3200" b="1" dirty="0"/>
              <a:t> </a:t>
            </a:r>
            <a:r>
              <a:rPr lang="en-US" sz="3200" b="1" dirty="0" err="1"/>
              <a:t>Vaname</a:t>
            </a:r>
            <a:r>
              <a:rPr lang="en-US" sz="3200" b="1" dirty="0"/>
              <a:t> </a:t>
            </a:r>
            <a:endParaRPr lang="en-ID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1F670D-D4E6-A339-ED46-626C86EF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475214"/>
              </p:ext>
            </p:extLst>
          </p:nvPr>
        </p:nvGraphicFramePr>
        <p:xfrm>
          <a:off x="478466" y="1212113"/>
          <a:ext cx="11398100" cy="557553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9600">
                  <a:extLst>
                    <a:ext uri="{9D8B030D-6E8A-4147-A177-3AD203B41FA5}">
                      <a16:colId xmlns:a16="http://schemas.microsoft.com/office/drawing/2014/main" val="3945158101"/>
                    </a:ext>
                  </a:extLst>
                </a:gridCol>
                <a:gridCol w="1285501">
                  <a:extLst>
                    <a:ext uri="{9D8B030D-6E8A-4147-A177-3AD203B41FA5}">
                      <a16:colId xmlns:a16="http://schemas.microsoft.com/office/drawing/2014/main" val="1393246085"/>
                    </a:ext>
                  </a:extLst>
                </a:gridCol>
                <a:gridCol w="814150">
                  <a:extLst>
                    <a:ext uri="{9D8B030D-6E8A-4147-A177-3AD203B41FA5}">
                      <a16:colId xmlns:a16="http://schemas.microsoft.com/office/drawing/2014/main" val="171161175"/>
                    </a:ext>
                  </a:extLst>
                </a:gridCol>
                <a:gridCol w="1499750">
                  <a:extLst>
                    <a:ext uri="{9D8B030D-6E8A-4147-A177-3AD203B41FA5}">
                      <a16:colId xmlns:a16="http://schemas.microsoft.com/office/drawing/2014/main" val="986055427"/>
                    </a:ext>
                  </a:extLst>
                </a:gridCol>
                <a:gridCol w="2313899">
                  <a:extLst>
                    <a:ext uri="{9D8B030D-6E8A-4147-A177-3AD203B41FA5}">
                      <a16:colId xmlns:a16="http://schemas.microsoft.com/office/drawing/2014/main" val="692122859"/>
                    </a:ext>
                  </a:extLst>
                </a:gridCol>
                <a:gridCol w="1542600">
                  <a:extLst>
                    <a:ext uri="{9D8B030D-6E8A-4147-A177-3AD203B41FA5}">
                      <a16:colId xmlns:a16="http://schemas.microsoft.com/office/drawing/2014/main" val="4287013088"/>
                    </a:ext>
                  </a:extLst>
                </a:gridCol>
                <a:gridCol w="1542600">
                  <a:extLst>
                    <a:ext uri="{9D8B030D-6E8A-4147-A177-3AD203B41FA5}">
                      <a16:colId xmlns:a16="http://schemas.microsoft.com/office/drawing/2014/main" val="1872308865"/>
                    </a:ext>
                  </a:extLst>
                </a:gridCol>
              </a:tblGrid>
              <a:tr h="352868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Sarana &amp; </a:t>
                      </a:r>
                      <a:r>
                        <a:rPr lang="en-US" dirty="0" err="1"/>
                        <a:t>Prasarana</a:t>
                      </a:r>
                      <a:endParaRPr lang="en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Lokasi </a:t>
                      </a:r>
                      <a:endParaRPr lang="en-ID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</a:t>
                      </a:r>
                      <a:endParaRPr lang="en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Sarana &amp; </a:t>
                      </a:r>
                      <a:r>
                        <a:rPr lang="en-US" dirty="0" err="1"/>
                        <a:t>Infrasturktur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yg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Dibutuhkan</a:t>
                      </a:r>
                      <a:endParaRPr lang="en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Manfaat</a:t>
                      </a:r>
                      <a:endParaRPr lang="en-ID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Dampak</a:t>
                      </a:r>
                      <a:endParaRPr lang="en-ID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40103"/>
                  </a:ext>
                </a:extLst>
              </a:tr>
              <a:tr h="352868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</a:rPr>
                        <a:t>Ada</a:t>
                      </a:r>
                      <a:endParaRPr lang="en-ID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</a:rPr>
                        <a:t>Belum</a:t>
                      </a:r>
                      <a:endParaRPr lang="en-ID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8719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b="1" dirty="0"/>
                        <a:t>A. Sarana/ </a:t>
                      </a:r>
                      <a:r>
                        <a:rPr lang="en-US" sz="1400" b="1" dirty="0" err="1"/>
                        <a:t>Peralatan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92469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35618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2.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11549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3. 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62007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57618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B. </a:t>
                      </a:r>
                      <a:r>
                        <a:rPr lang="en-US" sz="1400" b="1" dirty="0" err="1"/>
                        <a:t>Infrastruktur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37167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1. </a:t>
                      </a:r>
                      <a:r>
                        <a:rPr lang="en-US" sz="1400" dirty="0" err="1"/>
                        <a:t>Saluran</a:t>
                      </a:r>
                      <a:r>
                        <a:rPr lang="en-US" sz="1400" dirty="0"/>
                        <a:t> inlet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57323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2. </a:t>
                      </a:r>
                      <a:r>
                        <a:rPr lang="en-US" sz="1400" dirty="0" err="1"/>
                        <a:t>Saluran</a:t>
                      </a:r>
                      <a:r>
                        <a:rPr lang="en-US" sz="1400" dirty="0"/>
                        <a:t> Outlet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69200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3. Tandon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61596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dirty="0"/>
                        <a:t>4. IPAL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1314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41438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r>
                        <a:rPr lang="en-US" sz="1400" b="1" dirty="0"/>
                        <a:t>C. </a:t>
                      </a:r>
                      <a:r>
                        <a:rPr lang="en-US" sz="1400" b="1" dirty="0" err="1"/>
                        <a:t>Lingkungan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3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1. 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017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2. 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65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130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85947-270A-2FC9-E1EF-08D24763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Penentuan</a:t>
            </a:r>
            <a:r>
              <a:rPr lang="en-US" b="1" dirty="0"/>
              <a:t> </a:t>
            </a:r>
            <a:r>
              <a:rPr lang="en-US" b="1" dirty="0" err="1"/>
              <a:t>Peringkat</a:t>
            </a:r>
            <a:r>
              <a:rPr lang="en-US" b="1" dirty="0"/>
              <a:t> </a:t>
            </a:r>
            <a:r>
              <a:rPr lang="en-US" b="1" dirty="0" err="1"/>
              <a:t>Masalah</a:t>
            </a:r>
            <a:endParaRPr lang="en-ID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8D0337-FCC8-6A36-242C-0C988A074D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317103"/>
              </p:ext>
            </p:extLst>
          </p:nvPr>
        </p:nvGraphicFramePr>
        <p:xfrm>
          <a:off x="467833" y="1600200"/>
          <a:ext cx="11302408" cy="3139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4007">
                  <a:extLst>
                    <a:ext uri="{9D8B030D-6E8A-4147-A177-3AD203B41FA5}">
                      <a16:colId xmlns:a16="http://schemas.microsoft.com/office/drawing/2014/main" val="3235441577"/>
                    </a:ext>
                  </a:extLst>
                </a:gridCol>
                <a:gridCol w="1883734">
                  <a:extLst>
                    <a:ext uri="{9D8B030D-6E8A-4147-A177-3AD203B41FA5}">
                      <a16:colId xmlns:a16="http://schemas.microsoft.com/office/drawing/2014/main" val="782703000"/>
                    </a:ext>
                  </a:extLst>
                </a:gridCol>
                <a:gridCol w="1487159">
                  <a:extLst>
                    <a:ext uri="{9D8B030D-6E8A-4147-A177-3AD203B41FA5}">
                      <a16:colId xmlns:a16="http://schemas.microsoft.com/office/drawing/2014/main" val="3771343076"/>
                    </a:ext>
                  </a:extLst>
                </a:gridCol>
                <a:gridCol w="1090583">
                  <a:extLst>
                    <a:ext uri="{9D8B030D-6E8A-4147-A177-3AD203B41FA5}">
                      <a16:colId xmlns:a16="http://schemas.microsoft.com/office/drawing/2014/main" val="883178519"/>
                    </a:ext>
                  </a:extLst>
                </a:gridCol>
                <a:gridCol w="1487159">
                  <a:extLst>
                    <a:ext uri="{9D8B030D-6E8A-4147-A177-3AD203B41FA5}">
                      <a16:colId xmlns:a16="http://schemas.microsoft.com/office/drawing/2014/main" val="3382127405"/>
                    </a:ext>
                  </a:extLst>
                </a:gridCol>
                <a:gridCol w="1784591">
                  <a:extLst>
                    <a:ext uri="{9D8B030D-6E8A-4147-A177-3AD203B41FA5}">
                      <a16:colId xmlns:a16="http://schemas.microsoft.com/office/drawing/2014/main" val="227669044"/>
                    </a:ext>
                  </a:extLst>
                </a:gridCol>
                <a:gridCol w="1288871">
                  <a:extLst>
                    <a:ext uri="{9D8B030D-6E8A-4147-A177-3AD203B41FA5}">
                      <a16:colId xmlns:a16="http://schemas.microsoft.com/office/drawing/2014/main" val="659828672"/>
                    </a:ext>
                  </a:extLst>
                </a:gridCol>
                <a:gridCol w="1586304">
                  <a:extLst>
                    <a:ext uri="{9D8B030D-6E8A-4147-A177-3AD203B41FA5}">
                      <a16:colId xmlns:a16="http://schemas.microsoft.com/office/drawing/2014/main" val="379111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Masalah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Dirasakan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banyak</a:t>
                      </a:r>
                      <a:r>
                        <a:rPr lang="en-US" dirty="0"/>
                        <a:t> Orang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Sangat Parah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Menghambat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Pendapatan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Potensi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Pemecahan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masalah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Jumlah</a:t>
                      </a:r>
                      <a:r>
                        <a:rPr lang="en-US" dirty="0"/>
                        <a:t> Nilai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Urutan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75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3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6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3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38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5853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345866D-B866-C9EE-02A9-CA4526C5A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570" y="5271551"/>
            <a:ext cx="8496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Keterangan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: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Untuk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kolom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3 s/d 6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tuliskan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skore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1 - 5 (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skor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1 sangat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rendah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hingga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skor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5 sangat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tinggi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72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3B22B-2C4B-7909-8F47-3CD2BDEE1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Pengkajian</a:t>
            </a:r>
            <a:r>
              <a:rPr lang="en-US" sz="3200" b="1" dirty="0"/>
              <a:t> Solusi/Tindakan </a:t>
            </a:r>
            <a:r>
              <a:rPr lang="en-US" sz="3200" b="1" dirty="0" err="1"/>
              <a:t>Pemecahan</a:t>
            </a:r>
            <a:r>
              <a:rPr lang="en-US" sz="3200" b="1" dirty="0"/>
              <a:t> </a:t>
            </a:r>
            <a:r>
              <a:rPr lang="en-US" sz="3200" b="1" dirty="0" err="1"/>
              <a:t>Masalah</a:t>
            </a:r>
            <a:endParaRPr lang="en-ID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A002E6-EA9C-0F48-EB32-979B4E46B1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174887"/>
              </p:ext>
            </p:extLst>
          </p:nvPr>
        </p:nvGraphicFramePr>
        <p:xfrm>
          <a:off x="701749" y="1600200"/>
          <a:ext cx="10728251" cy="3139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5349">
                  <a:extLst>
                    <a:ext uri="{9D8B030D-6E8A-4147-A177-3AD203B41FA5}">
                      <a16:colId xmlns:a16="http://schemas.microsoft.com/office/drawing/2014/main" val="1445164516"/>
                    </a:ext>
                  </a:extLst>
                </a:gridCol>
                <a:gridCol w="2880734">
                  <a:extLst>
                    <a:ext uri="{9D8B030D-6E8A-4147-A177-3AD203B41FA5}">
                      <a16:colId xmlns:a16="http://schemas.microsoft.com/office/drawing/2014/main" val="2345412909"/>
                    </a:ext>
                  </a:extLst>
                </a:gridCol>
                <a:gridCol w="1788042">
                  <a:extLst>
                    <a:ext uri="{9D8B030D-6E8A-4147-A177-3AD203B41FA5}">
                      <a16:colId xmlns:a16="http://schemas.microsoft.com/office/drawing/2014/main" val="2662202658"/>
                    </a:ext>
                  </a:extLst>
                </a:gridCol>
                <a:gridCol w="1788042">
                  <a:extLst>
                    <a:ext uri="{9D8B030D-6E8A-4147-A177-3AD203B41FA5}">
                      <a16:colId xmlns:a16="http://schemas.microsoft.com/office/drawing/2014/main" val="290757485"/>
                    </a:ext>
                  </a:extLst>
                </a:gridCol>
                <a:gridCol w="1788042">
                  <a:extLst>
                    <a:ext uri="{9D8B030D-6E8A-4147-A177-3AD203B41FA5}">
                      <a16:colId xmlns:a16="http://schemas.microsoft.com/office/drawing/2014/main" val="3227335938"/>
                    </a:ext>
                  </a:extLst>
                </a:gridCol>
                <a:gridCol w="1788042">
                  <a:extLst>
                    <a:ext uri="{9D8B030D-6E8A-4147-A177-3AD203B41FA5}">
                      <a16:colId xmlns:a16="http://schemas.microsoft.com/office/drawing/2014/main" val="25575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Masalah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Penyebab</a:t>
                      </a:r>
                      <a:r>
                        <a:rPr lang="en-US" dirty="0"/>
                        <a:t> (Akar </a:t>
                      </a:r>
                      <a:r>
                        <a:rPr lang="en-US" dirty="0" err="1"/>
                        <a:t>Masalah</a:t>
                      </a:r>
                      <a:r>
                        <a:rPr lang="en-US" dirty="0"/>
                        <a:t>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Tantangan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Pemecahan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Tindakan </a:t>
                      </a:r>
                      <a:r>
                        <a:rPr lang="en-US" dirty="0" err="1"/>
                        <a:t>Pemecahan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Masalah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Tindakan yang </a:t>
                      </a:r>
                      <a:r>
                        <a:rPr lang="en-US" dirty="0" err="1"/>
                        <a:t>layak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79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8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7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1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672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19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57683-951F-3538-0654-FFDF930BC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Daftar </a:t>
            </a:r>
            <a:r>
              <a:rPr lang="en-US" sz="2800" dirty="0" err="1"/>
              <a:t>Usulan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Sarana dan </a:t>
            </a:r>
            <a:r>
              <a:rPr lang="en-US" sz="2800" dirty="0" err="1"/>
              <a:t>Infrastruktur</a:t>
            </a:r>
            <a:r>
              <a:rPr lang="en-US" sz="2800" dirty="0"/>
              <a:t> IISAP</a:t>
            </a:r>
            <a:endParaRPr lang="en-ID" sz="2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233D18-E2A6-701C-2B6B-98CAA9E66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274" y="704997"/>
            <a:ext cx="10189535" cy="54480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BF7126-95C1-1310-89AD-B3AA9B4F7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195" y="6176075"/>
            <a:ext cx="6633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Keterangan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: B = Baru, L =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Lanjutan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, R =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Rehabilitasi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, P = </a:t>
            </a:r>
            <a:r>
              <a:rPr lang="en-US" altLang="en-US" sz="1400" b="1" dirty="0" err="1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Perluasan</a:t>
            </a:r>
            <a:r>
              <a:rPr lang="en-US" altLang="en-US" sz="1400" b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6765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2ADD-345F-B370-24F7-E9A871F7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56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Usulan</a:t>
            </a:r>
            <a:r>
              <a:rPr lang="en-US" b="1" dirty="0"/>
              <a:t> </a:t>
            </a:r>
            <a:r>
              <a:rPr lang="en-US" b="1" dirty="0" err="1"/>
              <a:t>Infrastruktur</a:t>
            </a:r>
            <a:r>
              <a:rPr lang="en-US" b="1" dirty="0"/>
              <a:t> </a:t>
            </a:r>
            <a:r>
              <a:rPr lang="en-US" b="1" dirty="0" err="1"/>
              <a:t>Tambak</a:t>
            </a:r>
            <a:r>
              <a:rPr lang="en-US" b="1" dirty="0"/>
              <a:t> </a:t>
            </a:r>
            <a:r>
              <a:rPr lang="en-US" b="1" dirty="0" err="1"/>
              <a:t>Klaster</a:t>
            </a:r>
            <a:endParaRPr lang="en-ID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CB1C4C5-A302-18E5-1A9C-69159BA38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5261028"/>
              </p:ext>
            </p:extLst>
          </p:nvPr>
        </p:nvGraphicFramePr>
        <p:xfrm>
          <a:off x="838200" y="1125346"/>
          <a:ext cx="10515600" cy="53675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0357">
                  <a:extLst>
                    <a:ext uri="{9D8B030D-6E8A-4147-A177-3AD203B41FA5}">
                      <a16:colId xmlns:a16="http://schemas.microsoft.com/office/drawing/2014/main" val="1420393724"/>
                    </a:ext>
                  </a:extLst>
                </a:gridCol>
                <a:gridCol w="3525883">
                  <a:extLst>
                    <a:ext uri="{9D8B030D-6E8A-4147-A177-3AD203B41FA5}">
                      <a16:colId xmlns:a16="http://schemas.microsoft.com/office/drawing/2014/main" val="408211159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3145830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2815875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9756416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sz="2100" dirty="0"/>
                        <a:t>No</a:t>
                      </a:r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/>
                        <a:t>Infrastruktur</a:t>
                      </a:r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/>
                        <a:t>Deskripsi</a:t>
                      </a:r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 </a:t>
                      </a:r>
                      <a:r>
                        <a:rPr lang="en-US" sz="2100" dirty="0" err="1"/>
                        <a:t>Keterangan</a:t>
                      </a:r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/>
                        <a:t>Perkiraan</a:t>
                      </a:r>
                      <a:r>
                        <a:rPr lang="en-US" sz="2100" dirty="0"/>
                        <a:t> </a:t>
                      </a:r>
                      <a:r>
                        <a:rPr lang="en-US" sz="2100" dirty="0" err="1"/>
                        <a:t>Biaya</a:t>
                      </a:r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950542009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en-US" sz="2100" b="1" dirty="0"/>
                        <a:t>A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Saluran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pemasikan</a:t>
                      </a:r>
                      <a:r>
                        <a:rPr lang="en-US" sz="2100" b="1" dirty="0"/>
                        <a:t> (inlet)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22830323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1.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Saluran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Skunder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46768317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2.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Saluaran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Tersier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55110457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en-US" sz="2100" b="1" dirty="0"/>
                        <a:t>B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Tambak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52803849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1.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Tandon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170903634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2.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Tambak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02588319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3.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Jalan </a:t>
                      </a:r>
                      <a:r>
                        <a:rPr lang="en-US" sz="2100" b="1" dirty="0" err="1"/>
                        <a:t>Produksi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60052219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4.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IPAL (</a:t>
                      </a:r>
                      <a:r>
                        <a:rPr lang="en-US" sz="2100" b="1" dirty="0" err="1"/>
                        <a:t>Pengendapan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limba</a:t>
                      </a:r>
                      <a:r>
                        <a:rPr lang="en-US" sz="2100" b="1" dirty="0"/>
                        <a:t>)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37107533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en-US" sz="2100" b="1" dirty="0"/>
                        <a:t>C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Saluran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Pengeluaran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80029595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1.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Saluran</a:t>
                      </a:r>
                      <a:r>
                        <a:rPr lang="en-US" sz="2100" b="1" dirty="0"/>
                        <a:t> outlet </a:t>
                      </a:r>
                      <a:r>
                        <a:rPr lang="en-US" sz="2100" b="1" dirty="0" err="1"/>
                        <a:t>alami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14053064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2.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r>
                        <a:rPr lang="en-US" sz="2100" b="1" dirty="0" err="1"/>
                        <a:t>Saluran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outler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yg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akan</a:t>
                      </a:r>
                      <a:r>
                        <a:rPr lang="en-US" sz="2100" b="1" dirty="0"/>
                        <a:t> </a:t>
                      </a:r>
                      <a:r>
                        <a:rPr lang="en-US" sz="2100" b="1" dirty="0" err="1"/>
                        <a:t>dibangun</a:t>
                      </a:r>
                      <a:endParaRPr lang="en-ID" sz="2100" b="1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tc>
                  <a:txBody>
                    <a:bodyPr/>
                    <a:lstStyle/>
                    <a:p>
                      <a:endParaRPr lang="en-ID" sz="2100" dirty="0"/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223909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380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818E-5272-02FF-8000-0D274026C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611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/>
              <a:t>Matriks</a:t>
            </a:r>
            <a:r>
              <a:rPr lang="en-US" sz="3200" b="1" dirty="0"/>
              <a:t> </a:t>
            </a:r>
            <a:r>
              <a:rPr lang="en-US" sz="3200" b="1" dirty="0" err="1"/>
              <a:t>Diskusi</a:t>
            </a:r>
            <a:r>
              <a:rPr lang="en-US" sz="3200" b="1" dirty="0"/>
              <a:t> </a:t>
            </a:r>
            <a:r>
              <a:rPr lang="en-US" sz="3200" b="1" dirty="0" err="1"/>
              <a:t>Tahapan</a:t>
            </a:r>
            <a:r>
              <a:rPr lang="en-US" sz="3200" b="1" dirty="0"/>
              <a:t> </a:t>
            </a:r>
            <a:r>
              <a:rPr lang="en-US" sz="3200" b="1" dirty="0" err="1"/>
              <a:t>Fasilitasi</a:t>
            </a:r>
            <a:r>
              <a:rPr lang="en-US" sz="3200" b="1" dirty="0"/>
              <a:t> </a:t>
            </a:r>
            <a:r>
              <a:rPr lang="en-US" sz="3200" b="1" dirty="0" err="1"/>
              <a:t>Perencanaan</a:t>
            </a:r>
            <a:r>
              <a:rPr lang="en-US" sz="3200" b="1" dirty="0"/>
              <a:t> Teknis </a:t>
            </a:r>
            <a:r>
              <a:rPr lang="en-US" sz="3200" b="1" dirty="0" err="1"/>
              <a:t>Kegiatan</a:t>
            </a:r>
            <a:r>
              <a:rPr lang="en-US" sz="3200" b="1" dirty="0"/>
              <a:t> Sarana dan </a:t>
            </a:r>
            <a:r>
              <a:rPr lang="en-US" sz="3200" b="1" dirty="0" err="1"/>
              <a:t>Infrastruktur</a:t>
            </a:r>
            <a:r>
              <a:rPr lang="en-US" sz="3200" b="1" dirty="0"/>
              <a:t> IISAP</a:t>
            </a:r>
            <a:endParaRPr lang="en-ID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D68E84-DA0E-46F2-BC81-E4F1CBA063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087230"/>
              </p:ext>
            </p:extLst>
          </p:nvPr>
        </p:nvGraphicFramePr>
        <p:xfrm>
          <a:off x="838200" y="1452880"/>
          <a:ext cx="10515600" cy="4963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86563">
                  <a:extLst>
                    <a:ext uri="{9D8B030D-6E8A-4147-A177-3AD203B41FA5}">
                      <a16:colId xmlns:a16="http://schemas.microsoft.com/office/drawing/2014/main" val="699472716"/>
                    </a:ext>
                  </a:extLst>
                </a:gridCol>
                <a:gridCol w="2918637">
                  <a:extLst>
                    <a:ext uri="{9D8B030D-6E8A-4147-A177-3AD203B41FA5}">
                      <a16:colId xmlns:a16="http://schemas.microsoft.com/office/drawing/2014/main" val="293655752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6844057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0694021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41198197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3074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Tahapan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Tujuan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Hasil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Proses </a:t>
                      </a:r>
                      <a:r>
                        <a:rPr lang="en-US" dirty="0" err="1"/>
                        <a:t>Fasilitasi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Titik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Kritis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93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A.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Tahapan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Persiapan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8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Sosialisasi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tingkat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kawasan</a:t>
                      </a:r>
                      <a:r>
                        <a:rPr lang="en-US" dirty="0"/>
                        <a:t> &amp; Desa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Sosialiasi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tingkat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kelompok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5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Konsultasi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Bermakna</a:t>
                      </a:r>
                      <a:r>
                        <a:rPr lang="en-US" dirty="0"/>
                        <a:t> Teknis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3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Analisis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Kebutuhan</a:t>
                      </a:r>
                      <a:r>
                        <a:rPr lang="en-US" dirty="0"/>
                        <a:t> Sarana &amp; </a:t>
                      </a:r>
                      <a:r>
                        <a:rPr lang="en-US" dirty="0" err="1"/>
                        <a:t>Inrastruktur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Udang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15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Penguatan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organsisasi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Pokdakan</a:t>
                      </a:r>
                      <a:r>
                        <a:rPr lang="en-US" dirty="0"/>
                        <a:t> (AD/ART, NIB, SPPL, &amp; Kartu </a:t>
                      </a:r>
                      <a:r>
                        <a:rPr lang="en-US" dirty="0" err="1"/>
                        <a:t>Kusuka</a:t>
                      </a:r>
                      <a:r>
                        <a:rPr lang="en-US" dirty="0"/>
                        <a:t>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2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Penyusunan</a:t>
                      </a:r>
                      <a:r>
                        <a:rPr lang="en-US" dirty="0"/>
                        <a:t> Proposal Sarana &amp; </a:t>
                      </a:r>
                      <a:r>
                        <a:rPr lang="en-US" dirty="0" err="1"/>
                        <a:t>Inrastruktur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Udang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5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Dll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43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59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381C8-9C49-ACD6-231A-5B1BD957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C12A-06C0-9B71-BF4A-ED095427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611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/>
              <a:t>Matriks</a:t>
            </a:r>
            <a:r>
              <a:rPr lang="en-US" sz="3200" b="1" dirty="0"/>
              <a:t> </a:t>
            </a:r>
            <a:r>
              <a:rPr lang="en-US" sz="3200" b="1" dirty="0" err="1"/>
              <a:t>Diskusi</a:t>
            </a:r>
            <a:r>
              <a:rPr lang="en-US" sz="3200" b="1" dirty="0"/>
              <a:t> </a:t>
            </a:r>
            <a:r>
              <a:rPr lang="en-US" sz="3200" b="1" dirty="0" err="1"/>
              <a:t>Tahapan</a:t>
            </a:r>
            <a:r>
              <a:rPr lang="en-US" sz="3200" b="1" dirty="0"/>
              <a:t> </a:t>
            </a:r>
            <a:r>
              <a:rPr lang="en-US" sz="3200" b="1" dirty="0" err="1"/>
              <a:t>Fasilitasi</a:t>
            </a:r>
            <a:r>
              <a:rPr lang="en-US" sz="3200" b="1" dirty="0"/>
              <a:t> </a:t>
            </a:r>
            <a:r>
              <a:rPr lang="en-US" sz="3200" b="1" dirty="0" err="1"/>
              <a:t>Perencanaan</a:t>
            </a:r>
            <a:r>
              <a:rPr lang="en-US" sz="3200" b="1" dirty="0"/>
              <a:t> Teknis </a:t>
            </a:r>
            <a:r>
              <a:rPr lang="en-US" sz="3200" b="1" dirty="0" err="1"/>
              <a:t>Kegiatan</a:t>
            </a:r>
            <a:r>
              <a:rPr lang="en-US" sz="3200" b="1" dirty="0"/>
              <a:t> Sarana dan </a:t>
            </a:r>
            <a:r>
              <a:rPr lang="en-US" sz="3200" b="1" dirty="0" err="1"/>
              <a:t>Infrastruktur</a:t>
            </a:r>
            <a:r>
              <a:rPr lang="en-US" sz="3200" b="1" dirty="0"/>
              <a:t> IISAP</a:t>
            </a:r>
            <a:endParaRPr lang="en-ID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548C4A-C743-BA09-DB3B-76C9A2A9CC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565368"/>
              </p:ext>
            </p:extLst>
          </p:nvPr>
        </p:nvGraphicFramePr>
        <p:xfrm>
          <a:off x="838200" y="1222744"/>
          <a:ext cx="10515600" cy="53836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86563">
                  <a:extLst>
                    <a:ext uri="{9D8B030D-6E8A-4147-A177-3AD203B41FA5}">
                      <a16:colId xmlns:a16="http://schemas.microsoft.com/office/drawing/2014/main" val="699472716"/>
                    </a:ext>
                  </a:extLst>
                </a:gridCol>
                <a:gridCol w="2918637">
                  <a:extLst>
                    <a:ext uri="{9D8B030D-6E8A-4147-A177-3AD203B41FA5}">
                      <a16:colId xmlns:a16="http://schemas.microsoft.com/office/drawing/2014/main" val="293655752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6844057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0694021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41198197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3074747"/>
                    </a:ext>
                  </a:extLst>
                </a:gridCol>
              </a:tblGrid>
              <a:tr h="527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Tahapan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Tujuan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Hasil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Proses </a:t>
                      </a:r>
                      <a:r>
                        <a:rPr lang="en-US" dirty="0" err="1"/>
                        <a:t>Fasilitasi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Titik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Kritis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93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B.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Tahapan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Perencanaan</a:t>
                      </a:r>
                      <a:r>
                        <a:rPr lang="en-US" b="1" dirty="0"/>
                        <a:t> Teknik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8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Identifikasi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penyediaan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lahan</a:t>
                      </a:r>
                      <a:r>
                        <a:rPr lang="en-US" dirty="0"/>
                        <a:t> (Basic Design)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Penyusunan</a:t>
                      </a:r>
                      <a:r>
                        <a:rPr lang="en-US" dirty="0"/>
                        <a:t> Proposal Sarana (</a:t>
                      </a:r>
                      <a:r>
                        <a:rPr lang="en-US" dirty="0" err="1"/>
                        <a:t>Swadaya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Mansyarakat</a:t>
                      </a:r>
                      <a:r>
                        <a:rPr lang="en-US" dirty="0"/>
                        <a:t>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5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Survei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investigasi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teknik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konsultan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perencana</a:t>
                      </a:r>
                      <a:r>
                        <a:rPr lang="en-US" dirty="0"/>
                        <a:t>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3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Rembuk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warga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kesepakatan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pengumpulan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lahan</a:t>
                      </a:r>
                      <a:r>
                        <a:rPr lang="en-US" dirty="0"/>
                        <a:t> (DDR)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2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Penyusunan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desain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teknis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spesifikasi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teknis</a:t>
                      </a:r>
                      <a:r>
                        <a:rPr lang="en-US" dirty="0"/>
                        <a:t> &amp; gambar2)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5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6.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Rencana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pengaduan</a:t>
                      </a:r>
                      <a:r>
                        <a:rPr lang="en-US" dirty="0"/>
                        <a:t> Masyarakat (GRM)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7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Dll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210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045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C72F-C994-5D6D-52E9-6F644A10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4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Outline </a:t>
            </a:r>
            <a:r>
              <a:rPr lang="en-US" sz="3200" b="1" dirty="0" err="1"/>
              <a:t>Rencana</a:t>
            </a:r>
            <a:r>
              <a:rPr lang="en-US" sz="3200" b="1" dirty="0"/>
              <a:t> </a:t>
            </a:r>
            <a:r>
              <a:rPr lang="en-US" sz="3200" b="1" dirty="0" err="1"/>
              <a:t>Pengembangan</a:t>
            </a:r>
            <a:r>
              <a:rPr lang="en-US" sz="3200" b="1" dirty="0"/>
              <a:t> Masyarakat/CDP</a:t>
            </a:r>
            <a:endParaRPr lang="en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8D014-01ED-8128-9C2D-C7589C4B5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7564"/>
            <a:ext cx="10784840" cy="5148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A. </a:t>
            </a:r>
            <a:r>
              <a:rPr lang="en-US" sz="1800" dirty="0" err="1"/>
              <a:t>Profil</a:t>
            </a:r>
            <a:r>
              <a:rPr lang="en-US" sz="1800" dirty="0"/>
              <a:t> </a:t>
            </a:r>
            <a:r>
              <a:rPr lang="en-US" sz="1800" dirty="0" err="1"/>
              <a:t>Sosial</a:t>
            </a:r>
            <a:r>
              <a:rPr lang="en-US" sz="1800" dirty="0"/>
              <a:t> Ekonomi Kawasan </a:t>
            </a:r>
            <a:r>
              <a:rPr lang="en-US" sz="1800" dirty="0" err="1"/>
              <a:t>Tambak</a:t>
            </a:r>
            <a:r>
              <a:rPr lang="en-US" sz="1800" dirty="0"/>
              <a:t>: </a:t>
            </a:r>
          </a:p>
          <a:p>
            <a:pPr marL="712788"/>
            <a:r>
              <a:rPr lang="en-ID" sz="1800" dirty="0"/>
              <a:t>Hasil survey </a:t>
            </a:r>
            <a:r>
              <a:rPr lang="en-ID" sz="1800" dirty="0" err="1"/>
              <a:t>penilian</a:t>
            </a:r>
            <a:r>
              <a:rPr lang="en-ID" sz="1800" dirty="0"/>
              <a:t> </a:t>
            </a:r>
            <a:r>
              <a:rPr lang="en-ID" sz="1800" dirty="0" err="1"/>
              <a:t>dampak</a:t>
            </a:r>
            <a:r>
              <a:rPr lang="en-ID" sz="1800" dirty="0"/>
              <a:t> </a:t>
            </a:r>
            <a:r>
              <a:rPr lang="en-ID" sz="1800" dirty="0" err="1"/>
              <a:t>sosial</a:t>
            </a:r>
            <a:r>
              <a:rPr lang="en-ID" sz="1800" dirty="0"/>
              <a:t> (SIA)</a:t>
            </a:r>
          </a:p>
          <a:p>
            <a:pPr marL="712788"/>
            <a:r>
              <a:rPr lang="en-ID" sz="1800" dirty="0" err="1"/>
              <a:t>Sistem</a:t>
            </a:r>
            <a:r>
              <a:rPr lang="en-ID" sz="1800" dirty="0"/>
              <a:t> </a:t>
            </a:r>
            <a:r>
              <a:rPr lang="en-ID" sz="1800" dirty="0" err="1"/>
              <a:t>Penguasaan</a:t>
            </a:r>
            <a:r>
              <a:rPr lang="en-ID" sz="1800" dirty="0"/>
              <a:t> Tanah Masyarakat/</a:t>
            </a:r>
            <a:r>
              <a:rPr lang="en-ID" sz="1800" dirty="0" err="1"/>
              <a:t>Petambak</a:t>
            </a:r>
            <a:endParaRPr lang="en-ID" sz="1800" dirty="0"/>
          </a:p>
          <a:p>
            <a:pPr marL="712788"/>
            <a:r>
              <a:rPr lang="en-ID" sz="1800" dirty="0" err="1"/>
              <a:t>Kondisi</a:t>
            </a:r>
            <a:r>
              <a:rPr lang="en-ID" sz="1800" dirty="0"/>
              <a:t> </a:t>
            </a:r>
            <a:r>
              <a:rPr lang="en-ID" sz="1800" dirty="0" err="1"/>
              <a:t>Fisik</a:t>
            </a:r>
            <a:r>
              <a:rPr lang="en-ID" sz="1800" dirty="0"/>
              <a:t>, Sosial Ekonomi, dan </a:t>
            </a:r>
            <a:r>
              <a:rPr lang="en-ID" sz="1800" dirty="0" err="1"/>
              <a:t>Praktik</a:t>
            </a:r>
            <a:r>
              <a:rPr lang="en-ID" sz="1800" dirty="0"/>
              <a:t> </a:t>
            </a:r>
            <a:r>
              <a:rPr lang="en-ID" sz="1800" dirty="0" err="1"/>
              <a:t>Akuakultur</a:t>
            </a:r>
            <a:endParaRPr lang="en-ID" sz="1800" dirty="0"/>
          </a:p>
          <a:p>
            <a:pPr marL="712788"/>
            <a:r>
              <a:rPr lang="en-ID" sz="1800" dirty="0" err="1"/>
              <a:t>Kerentanan</a:t>
            </a:r>
            <a:r>
              <a:rPr lang="en-ID" sz="1800" dirty="0"/>
              <a:t> </a:t>
            </a:r>
            <a:r>
              <a:rPr lang="en-ID" sz="1800" dirty="0" err="1"/>
              <a:t>lingkungan</a:t>
            </a:r>
            <a:r>
              <a:rPr lang="en-ID" sz="1800" dirty="0"/>
              <a:t>, </a:t>
            </a:r>
            <a:r>
              <a:rPr lang="en-ID" sz="1800" dirty="0" err="1"/>
              <a:t>sosial</a:t>
            </a:r>
            <a:r>
              <a:rPr lang="en-ID" sz="1800" dirty="0"/>
              <a:t> dan </a:t>
            </a:r>
            <a:r>
              <a:rPr lang="en-ID" sz="1800" dirty="0" err="1"/>
              <a:t>budaya</a:t>
            </a:r>
            <a:r>
              <a:rPr lang="en-ID" sz="1800" dirty="0"/>
              <a:t> (mis. gender, </a:t>
            </a:r>
            <a:r>
              <a:rPr lang="en-ID" sz="1800" dirty="0" err="1"/>
              <a:t>masyarakat</a:t>
            </a:r>
            <a:r>
              <a:rPr lang="en-ID" sz="1800" dirty="0"/>
              <a:t> </a:t>
            </a:r>
            <a:r>
              <a:rPr lang="en-ID" sz="1800" dirty="0" err="1"/>
              <a:t>adat</a:t>
            </a:r>
            <a:r>
              <a:rPr lang="en-ID" sz="1800" dirty="0"/>
              <a:t>, </a:t>
            </a:r>
            <a:r>
              <a:rPr lang="en-ID" sz="1800" dirty="0" err="1"/>
              <a:t>migrasi</a:t>
            </a:r>
            <a:r>
              <a:rPr lang="en-ID" sz="1800" dirty="0"/>
              <a:t>, </a:t>
            </a:r>
            <a:r>
              <a:rPr lang="en-ID" sz="1800" dirty="0" err="1"/>
              <a:t>banjir</a:t>
            </a:r>
            <a:r>
              <a:rPr lang="en-ID" sz="1800" dirty="0"/>
              <a:t>, </a:t>
            </a:r>
            <a:r>
              <a:rPr lang="en-ID" sz="1800" dirty="0" err="1"/>
              <a:t>kekeringan</a:t>
            </a:r>
            <a:r>
              <a:rPr lang="en-ID" sz="1800" dirty="0"/>
              <a:t>, </a:t>
            </a:r>
            <a:r>
              <a:rPr lang="en-ID" sz="1800" dirty="0" err="1"/>
              <a:t>dll</a:t>
            </a:r>
            <a:r>
              <a:rPr lang="en-ID" sz="1800" dirty="0"/>
              <a:t>.)</a:t>
            </a:r>
          </a:p>
          <a:p>
            <a:pPr marL="712788"/>
            <a:r>
              <a:rPr lang="fi-FI" sz="1800" dirty="0"/>
              <a:t>Keberadaan komunitas-komunitas masyarakat adat</a:t>
            </a:r>
          </a:p>
          <a:p>
            <a:pPr marL="0" indent="0">
              <a:buNone/>
            </a:pPr>
            <a:r>
              <a:rPr lang="en-ID" sz="1800" dirty="0"/>
              <a:t>B. Uji </a:t>
            </a:r>
            <a:r>
              <a:rPr lang="en-ID" sz="1800" dirty="0" err="1"/>
              <a:t>Tuntas</a:t>
            </a:r>
            <a:r>
              <a:rPr lang="en-ID" sz="1800" dirty="0"/>
              <a:t> dan </a:t>
            </a:r>
            <a:r>
              <a:rPr lang="en-ID" sz="1800" dirty="0" err="1"/>
              <a:t>Rencana</a:t>
            </a:r>
            <a:r>
              <a:rPr lang="en-ID" sz="1800" dirty="0"/>
              <a:t> </a:t>
            </a:r>
            <a:r>
              <a:rPr lang="en-ID" sz="1800" dirty="0" err="1"/>
              <a:t>Pengembangan</a:t>
            </a:r>
            <a:r>
              <a:rPr lang="en-ID" sz="1800" dirty="0"/>
              <a:t> </a:t>
            </a:r>
            <a:r>
              <a:rPr lang="en-ID" sz="1800" dirty="0" err="1"/>
              <a:t>Tambak</a:t>
            </a:r>
            <a:r>
              <a:rPr lang="en-ID" sz="1800" dirty="0"/>
              <a:t> : </a:t>
            </a:r>
            <a:r>
              <a:rPr lang="en-ID" sz="1800" dirty="0" err="1"/>
              <a:t>penapisan</a:t>
            </a:r>
            <a:r>
              <a:rPr lang="en-ID" sz="1800" dirty="0"/>
              <a:t> </a:t>
            </a:r>
            <a:r>
              <a:rPr lang="en-ID" sz="1800" dirty="0" err="1"/>
              <a:t>lahan</a:t>
            </a:r>
            <a:r>
              <a:rPr lang="en-ID" sz="1800" dirty="0"/>
              <a:t> </a:t>
            </a:r>
            <a:r>
              <a:rPr lang="en-ID" sz="1800" dirty="0" err="1"/>
              <a:t>tambak</a:t>
            </a:r>
            <a:r>
              <a:rPr lang="en-ID" sz="1800" dirty="0"/>
              <a:t> </a:t>
            </a:r>
            <a:r>
              <a:rPr lang="en-ID" sz="1800" dirty="0" err="1"/>
              <a:t>sasaran</a:t>
            </a:r>
            <a:r>
              <a:rPr lang="en-ID" sz="1800" dirty="0"/>
              <a:t> program</a:t>
            </a:r>
          </a:p>
          <a:p>
            <a:pPr marL="0" indent="0">
              <a:buNone/>
            </a:pPr>
            <a:r>
              <a:rPr lang="en-ID" sz="1800" dirty="0"/>
              <a:t>C. </a:t>
            </a:r>
            <a:r>
              <a:rPr lang="en-ID" sz="1800" dirty="0" err="1"/>
              <a:t>Keterbukaan</a:t>
            </a:r>
            <a:r>
              <a:rPr lang="en-ID" sz="1800" dirty="0"/>
              <a:t> </a:t>
            </a:r>
            <a:r>
              <a:rPr lang="en-ID" sz="1800" dirty="0" err="1"/>
              <a:t>konsultasi</a:t>
            </a:r>
            <a:r>
              <a:rPr lang="en-ID" sz="1800" dirty="0"/>
              <a:t> </a:t>
            </a:r>
            <a:r>
              <a:rPr lang="en-ID" sz="1800" dirty="0" err="1"/>
              <a:t>informasi</a:t>
            </a:r>
            <a:r>
              <a:rPr lang="en-ID" sz="1800" dirty="0"/>
              <a:t> dan </a:t>
            </a:r>
            <a:r>
              <a:rPr lang="en-ID" sz="1800" dirty="0" err="1"/>
              <a:t>partisipasi</a:t>
            </a:r>
            <a:r>
              <a:rPr lang="en-ID" sz="1800" dirty="0"/>
              <a:t> : </a:t>
            </a:r>
            <a:r>
              <a:rPr lang="en-ID" sz="1800" dirty="0" err="1"/>
              <a:t>Konsultasi</a:t>
            </a:r>
            <a:r>
              <a:rPr lang="en-ID" sz="1800" dirty="0"/>
              <a:t> </a:t>
            </a:r>
            <a:r>
              <a:rPr lang="en-ID" sz="1800" dirty="0" err="1"/>
              <a:t>Bermakna</a:t>
            </a:r>
            <a:r>
              <a:rPr lang="en-ID" sz="1800" dirty="0"/>
              <a:t> </a:t>
            </a:r>
          </a:p>
          <a:p>
            <a:pPr marL="180975" indent="-180975" algn="l">
              <a:buNone/>
            </a:pPr>
            <a:r>
              <a:rPr lang="en-ID" sz="1800" dirty="0"/>
              <a:t>D.  </a:t>
            </a:r>
            <a:r>
              <a:rPr lang="en-ID" sz="1800" dirty="0" err="1"/>
              <a:t>Rencana</a:t>
            </a:r>
            <a:r>
              <a:rPr lang="en-ID" sz="1800" dirty="0"/>
              <a:t> </a:t>
            </a:r>
            <a:r>
              <a:rPr lang="en-ID" sz="1800" dirty="0" err="1"/>
              <a:t>Kegiatan</a:t>
            </a:r>
            <a:r>
              <a:rPr lang="en-ID" sz="1800" dirty="0"/>
              <a:t> dan </a:t>
            </a:r>
            <a:r>
              <a:rPr lang="en-ID" sz="1800" dirty="0" err="1"/>
              <a:t>Rencana</a:t>
            </a:r>
            <a:r>
              <a:rPr lang="en-ID" sz="1800" dirty="0"/>
              <a:t> </a:t>
            </a:r>
            <a:r>
              <a:rPr lang="en-ID" sz="1800" dirty="0" err="1"/>
              <a:t>Anggaran</a:t>
            </a:r>
            <a:r>
              <a:rPr lang="en-ID" sz="1800" dirty="0"/>
              <a:t> </a:t>
            </a:r>
            <a:r>
              <a:rPr lang="en-ID" sz="1800" dirty="0" err="1"/>
              <a:t>Biaya</a:t>
            </a:r>
            <a:r>
              <a:rPr lang="en-ID" sz="1800" dirty="0"/>
              <a:t> </a:t>
            </a:r>
            <a:r>
              <a:rPr lang="en-ID" sz="1800" dirty="0" err="1"/>
              <a:t>Kegiatan</a:t>
            </a:r>
            <a:endParaRPr lang="en-ID" sz="1800" dirty="0"/>
          </a:p>
          <a:p>
            <a:pPr marL="180975" indent="-180975" algn="l">
              <a:buNone/>
            </a:pPr>
            <a:r>
              <a:rPr lang="en-ID" sz="1800" dirty="0"/>
              <a:t>E. </a:t>
            </a:r>
            <a:r>
              <a:rPr lang="en-ID" sz="1800" dirty="0" err="1"/>
              <a:t>Mekanisme</a:t>
            </a:r>
            <a:r>
              <a:rPr lang="en-ID" sz="1800" dirty="0"/>
              <a:t> </a:t>
            </a:r>
            <a:r>
              <a:rPr lang="en-ID" sz="1800" dirty="0" err="1"/>
              <a:t>Peanganan</a:t>
            </a:r>
            <a:r>
              <a:rPr lang="en-ID" sz="1800" dirty="0"/>
              <a:t> </a:t>
            </a:r>
            <a:r>
              <a:rPr lang="en-ID" sz="1800" dirty="0" err="1"/>
              <a:t>Keluahan</a:t>
            </a:r>
            <a:r>
              <a:rPr lang="en-ID" sz="1800" dirty="0"/>
              <a:t> : </a:t>
            </a:r>
            <a:r>
              <a:rPr lang="en-ID" sz="1800" b="0" i="0" u="none" strike="noStrike" baseline="0" dirty="0" err="1"/>
              <a:t>Kegiatan</a:t>
            </a:r>
            <a:r>
              <a:rPr lang="en-ID" sz="1800" b="0" i="0" u="none" strike="noStrike" baseline="0" dirty="0"/>
              <a:t> yang </a:t>
            </a:r>
            <a:r>
              <a:rPr lang="en-ID" sz="1800" b="0" i="0" u="none" strike="noStrike" baseline="0" dirty="0" err="1"/>
              <a:t>direncanakan</a:t>
            </a:r>
            <a:r>
              <a:rPr lang="en-ID" sz="1800" b="0" i="0" u="none" strike="noStrike" baseline="0" dirty="0"/>
              <a:t> </a:t>
            </a:r>
            <a:r>
              <a:rPr lang="en-ID" sz="1800" b="0" i="0" u="none" strike="noStrike" baseline="0" dirty="0" err="1"/>
              <a:t>untuk</a:t>
            </a:r>
            <a:r>
              <a:rPr lang="en-ID" sz="1800" b="0" i="0" u="none" strike="noStrike" baseline="0" dirty="0"/>
              <a:t> </a:t>
            </a:r>
            <a:r>
              <a:rPr lang="en-ID" sz="1800" b="0" i="0" u="none" strike="noStrike" baseline="0" dirty="0" err="1"/>
              <a:t>pengungkapan</a:t>
            </a:r>
            <a:r>
              <a:rPr lang="en-ID" sz="1800" b="0" i="0" u="none" strike="noStrike" baseline="0" dirty="0"/>
              <a:t> dan </a:t>
            </a:r>
            <a:r>
              <a:rPr lang="nn-NO" sz="1800" b="0" i="0" u="none" strike="noStrike" baseline="0" dirty="0"/>
              <a:t>penyebaran GRM harus disediakan. Ini termasuk informasi tentang sarana pengungkapan, lokasi </a:t>
            </a:r>
            <a:r>
              <a:rPr lang="en-ID" sz="1800" b="0" i="0" u="none" strike="noStrike" baseline="0" dirty="0" err="1"/>
              <a:t>pengungkapan</a:t>
            </a:r>
            <a:r>
              <a:rPr lang="en-ID" sz="1800" b="0" i="0" u="none" strike="noStrike" baseline="0" dirty="0"/>
              <a:t>/</a:t>
            </a:r>
            <a:r>
              <a:rPr lang="en-ID" sz="1800" b="0" i="0" u="none" strike="noStrike" baseline="0" dirty="0" err="1"/>
              <a:t>penyebarluasan</a:t>
            </a:r>
            <a:r>
              <a:rPr lang="en-ID" sz="1800" b="0" i="0" u="none" strike="noStrike" baseline="0" dirty="0"/>
              <a:t> GRM; </a:t>
            </a:r>
            <a:r>
              <a:rPr lang="en-ID" sz="1800" b="0" i="0" u="none" strike="noStrike" baseline="0" dirty="0" err="1"/>
              <a:t>informasi</a:t>
            </a:r>
            <a:r>
              <a:rPr lang="en-ID" sz="1800" b="0" i="0" u="none" strike="noStrike" baseline="0" dirty="0"/>
              <a:t> </a:t>
            </a:r>
            <a:r>
              <a:rPr lang="en-ID" sz="1800" b="0" i="0" u="none" strike="noStrike" baseline="0" dirty="0" err="1"/>
              <a:t>tentang</a:t>
            </a:r>
            <a:r>
              <a:rPr lang="en-ID" sz="1800" b="0" i="0" u="none" strike="noStrike" baseline="0" dirty="0"/>
              <a:t> </a:t>
            </a:r>
            <a:r>
              <a:rPr lang="en-ID" sz="1800" b="0" i="0" u="none" strike="noStrike" baseline="0" dirty="0" err="1"/>
              <a:t>fokus</a:t>
            </a:r>
            <a:r>
              <a:rPr lang="en-ID" sz="1800" b="0" i="0" u="none" strike="noStrike" baseline="0" dirty="0"/>
              <a:t> GRM </a:t>
            </a:r>
            <a:r>
              <a:rPr lang="en-ID" sz="1800" b="0" i="0" u="none" strike="noStrike" baseline="0" dirty="0" err="1"/>
              <a:t>dengan</a:t>
            </a:r>
            <a:r>
              <a:rPr lang="en-ID" sz="1800" b="0" i="0" u="none" strike="noStrike" baseline="0" dirty="0"/>
              <a:t> nama dan </a:t>
            </a:r>
            <a:r>
              <a:rPr lang="en-ID" sz="1800" b="0" i="0" u="none" strike="noStrike" baseline="0" dirty="0" err="1"/>
              <a:t>nomor</a:t>
            </a:r>
            <a:r>
              <a:rPr lang="en-ID" sz="1800" b="0" i="0" u="none" strike="noStrike" baseline="0" dirty="0"/>
              <a:t> </a:t>
            </a:r>
            <a:r>
              <a:rPr lang="en-ID" sz="1800" b="0" i="0" u="none" strike="noStrike" baseline="0" dirty="0" err="1"/>
              <a:t>kontak</a:t>
            </a:r>
            <a:r>
              <a:rPr lang="en-ID" sz="1800" b="0" i="0" u="none" strike="noStrike" baseline="0" dirty="0"/>
              <a:t>.</a:t>
            </a:r>
          </a:p>
          <a:p>
            <a:pPr marL="180975" indent="-180975" algn="l">
              <a:buNone/>
            </a:pPr>
            <a:r>
              <a:rPr lang="en-ID" sz="1800" dirty="0"/>
              <a:t>F. </a:t>
            </a:r>
            <a:r>
              <a:rPr lang="en-ID" sz="1800" dirty="0" err="1"/>
              <a:t>Pemantauan</a:t>
            </a:r>
            <a:r>
              <a:rPr lang="en-ID" sz="1800" dirty="0"/>
              <a:t> dan </a:t>
            </a:r>
            <a:r>
              <a:rPr lang="en-ID" sz="1800" dirty="0" err="1"/>
              <a:t>Pelaporan</a:t>
            </a:r>
            <a:endParaRPr lang="en-ID" sz="1800" dirty="0"/>
          </a:p>
          <a:p>
            <a:pPr marL="0" indent="0">
              <a:buNone/>
            </a:pPr>
            <a:r>
              <a:rPr lang="en-ID" sz="1800" dirty="0"/>
              <a:t> 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552084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5FDEF7"/>
              </a:gs>
              <a:gs pos="46000">
                <a:srgbClr val="5FDEF7"/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Baskerville Old Face" panose="02020602080505020303" pitchFamily="18" charset="0"/>
              </a:rPr>
              <a:t>TERIMA KASIH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2CA34F-BFA0-E76E-6063-D874B0870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5839"/>
            <a:ext cx="12192000" cy="76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6818A-F3E4-1F18-C519-667E93C06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0CED30-CFC6-8446-ACF2-A1CD9D4A9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4" y="-17257"/>
            <a:ext cx="12254754" cy="768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1B7E7-D22A-D695-5E0B-9338BE0F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69569"/>
            <a:ext cx="6776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Community Development Workflow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53F5EF-07D1-950A-0A3D-79E2831CE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233" y="631234"/>
            <a:ext cx="9781534" cy="6082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F4A076-DD20-739B-AA01-6CCE8A0A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2754" y="6559835"/>
            <a:ext cx="24332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400" b="1" i="1" dirty="0">
                <a:latin typeface="Book Antiqua" panose="02040602050305030304" pitchFamily="18" charset="0"/>
                <a:ea typeface="Cambria" panose="02040503050406030204" pitchFamily="18" charset="0"/>
                <a:cs typeface="Open Sans" panose="020B0606030504020204" pitchFamily="34" charset="0"/>
              </a:rPr>
              <a:t>Source: PAM IISAP</a:t>
            </a:r>
          </a:p>
        </p:txBody>
      </p:sp>
    </p:spTree>
    <p:extLst>
      <p:ext uri="{BB962C8B-B14F-4D97-AF65-F5344CB8AC3E}">
        <p14:creationId xmlns:p14="http://schemas.microsoft.com/office/powerpoint/2010/main" val="3973123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4783</TotalTime>
  <Words>998</Words>
  <Application>Microsoft Office PowerPoint</Application>
  <PresentationFormat>Widescreen</PresentationFormat>
  <Paragraphs>256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Abadi</vt:lpstr>
      <vt:lpstr>Arial</vt:lpstr>
      <vt:lpstr>Arial Black</vt:lpstr>
      <vt:lpstr>Arial Narrow</vt:lpstr>
      <vt:lpstr>Baskerville Old Face</vt:lpstr>
      <vt:lpstr>Book Antiqua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Kajian Gagasan Sarana &amp; Infrastruktur Budidaya Udang</vt:lpstr>
      <vt:lpstr>Matriks Diskusi Resume Kebutuhan Sarana dan Inrfastruktur Budidaya Udang Vaname </vt:lpstr>
      <vt:lpstr>Penentuan Peringkat Masalah</vt:lpstr>
      <vt:lpstr>Pengkajian Solusi/Tindakan Pemecahan Masalah</vt:lpstr>
      <vt:lpstr>Daftar Usulan Kegiatan Sarana dan Infrastruktur IISAP</vt:lpstr>
      <vt:lpstr>Usulan Infrastruktur Tambak Klaster</vt:lpstr>
      <vt:lpstr>Matriks Diskusi Tahapan Fasilitasi Perencanaan Teknis Kegiatan Sarana dan Infrastruktur IISAP</vt:lpstr>
      <vt:lpstr>Matriks Diskusi Tahapan Fasilitasi Perencanaan Teknis Kegiatan Sarana dan Infrastruktur IISAP</vt:lpstr>
      <vt:lpstr>Outline Rencana Pengembangan Masyarakat/CDP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Agus Supriadi</dc:creator>
  <cp:lastModifiedBy>Agus Supriadi</cp:lastModifiedBy>
  <cp:revision>164</cp:revision>
  <dcterms:created xsi:type="dcterms:W3CDTF">2021-11-25T07:48:08Z</dcterms:created>
  <dcterms:modified xsi:type="dcterms:W3CDTF">2025-02-13T01:32:56Z</dcterms:modified>
</cp:coreProperties>
</file>